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307" r:id="rId5"/>
    <p:sldId id="287" r:id="rId6"/>
    <p:sldId id="288" r:id="rId7"/>
    <p:sldId id="289" r:id="rId8"/>
    <p:sldId id="290" r:id="rId9"/>
    <p:sldId id="291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5" autoAdjust="0"/>
    <p:restoredTop sz="94660"/>
  </p:normalViewPr>
  <p:slideViewPr>
    <p:cSldViewPr>
      <p:cViewPr varScale="1">
        <p:scale>
          <a:sx n="102" d="100"/>
          <a:sy n="102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'1'!$K$140</c:f>
              <c:strCache>
                <c:ptCount val="1"/>
                <c:pt idx="0">
                  <c:v>Амаржсан эх</c:v>
                </c:pt>
              </c:strCache>
            </c:strRef>
          </c:tx>
          <c:dLbls>
            <c:showVal val="1"/>
          </c:dLbls>
          <c:cat>
            <c:strRef>
              <c:f>'1'!$J$141:$J$144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'1'!$K$141:$K$144</c:f>
              <c:numCache>
                <c:formatCode>General</c:formatCode>
                <c:ptCount val="4"/>
                <c:pt idx="0">
                  <c:v>165</c:v>
                </c:pt>
                <c:pt idx="1">
                  <c:v>212</c:v>
                </c:pt>
                <c:pt idx="2">
                  <c:v>158</c:v>
                </c:pt>
                <c:pt idx="3">
                  <c:v>131</c:v>
                </c:pt>
              </c:numCache>
            </c:numRef>
          </c:val>
        </c:ser>
        <c:ser>
          <c:idx val="1"/>
          <c:order val="1"/>
          <c:tx>
            <c:strRef>
              <c:f>'1'!$L$140</c:f>
              <c:strCache>
                <c:ptCount val="1"/>
                <c:pt idx="0">
                  <c:v>Амьд төрсөн хүүхэд</c:v>
                </c:pt>
              </c:strCache>
            </c:strRef>
          </c:tx>
          <c:dLbls>
            <c:showVal val="1"/>
          </c:dLbls>
          <c:cat>
            <c:strRef>
              <c:f>'1'!$J$141:$J$144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'1'!$L$141:$L$144</c:f>
              <c:numCache>
                <c:formatCode>General</c:formatCode>
                <c:ptCount val="4"/>
                <c:pt idx="0">
                  <c:v>166</c:v>
                </c:pt>
                <c:pt idx="1">
                  <c:v>209</c:v>
                </c:pt>
                <c:pt idx="2">
                  <c:v>159</c:v>
                </c:pt>
                <c:pt idx="3">
                  <c:v>130</c:v>
                </c:pt>
              </c:numCache>
            </c:numRef>
          </c:val>
        </c:ser>
        <c:axId val="73454720"/>
        <c:axId val="73456256"/>
      </c:barChart>
      <c:catAx>
        <c:axId val="73454720"/>
        <c:scaling>
          <c:orientation val="minMax"/>
        </c:scaling>
        <c:axPos val="b"/>
        <c:tickLblPos val="nextTo"/>
        <c:crossAx val="73456256"/>
        <c:crosses val="autoZero"/>
        <c:auto val="1"/>
        <c:lblAlgn val="ctr"/>
        <c:lblOffset val="100"/>
      </c:catAx>
      <c:valAx>
        <c:axId val="73456256"/>
        <c:scaling>
          <c:orientation val="minMax"/>
        </c:scaling>
        <c:axPos val="l"/>
        <c:numFmt formatCode="General" sourceLinked="1"/>
        <c:tickLblPos val="nextTo"/>
        <c:crossAx val="7345472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'1'!$AJ$32:$AJ$51</c:f>
              <c:strCache>
                <c:ptCount val="20"/>
                <c:pt idx="0">
                  <c:v>Баянхонгор </c:v>
                </c:pt>
                <c:pt idx="1">
                  <c:v>Баацагаан </c:v>
                </c:pt>
                <c:pt idx="2">
                  <c:v>Баянбулаг </c:v>
                </c:pt>
                <c:pt idx="3">
                  <c:v>Баянговь </c:v>
                </c:pt>
                <c:pt idx="4">
                  <c:v>Баянлиг </c:v>
                </c:pt>
                <c:pt idx="5">
                  <c:v>Баян-Овоо</c:v>
                </c:pt>
                <c:pt idx="6">
                  <c:v>Баян-Өндөр </c:v>
                </c:pt>
                <c:pt idx="7">
                  <c:v>Баянцагаан </c:v>
                </c:pt>
                <c:pt idx="8">
                  <c:v>Богд </c:v>
                </c:pt>
                <c:pt idx="9">
                  <c:v>Бөмбөгөр </c:v>
                </c:pt>
                <c:pt idx="10">
                  <c:v>Бууцагаан </c:v>
                </c:pt>
                <c:pt idx="11">
                  <c:v>Галуут </c:v>
                </c:pt>
                <c:pt idx="12">
                  <c:v>Гурванбулаг </c:v>
                </c:pt>
                <c:pt idx="13">
                  <c:v>Жаргалант </c:v>
                </c:pt>
                <c:pt idx="14">
                  <c:v>Жинст </c:v>
                </c:pt>
                <c:pt idx="15">
                  <c:v>Заг </c:v>
                </c:pt>
                <c:pt idx="16">
                  <c:v>Өлзийт </c:v>
                </c:pt>
                <c:pt idx="17">
                  <c:v>Хүрээмарал </c:v>
                </c:pt>
                <c:pt idx="18">
                  <c:v>Шинэжинст </c:v>
                </c:pt>
                <c:pt idx="19">
                  <c:v>Эрдэнэцогт </c:v>
                </c:pt>
              </c:strCache>
            </c:strRef>
          </c:cat>
          <c:val>
            <c:numRef>
              <c:f>'1'!$AK$32:$AK$51</c:f>
              <c:numCache>
                <c:formatCode>General</c:formatCode>
                <c:ptCount val="20"/>
                <c:pt idx="0">
                  <c:v>322</c:v>
                </c:pt>
                <c:pt idx="1">
                  <c:v>0</c:v>
                </c:pt>
                <c:pt idx="2">
                  <c:v>106</c:v>
                </c:pt>
                <c:pt idx="3">
                  <c:v>0</c:v>
                </c:pt>
                <c:pt idx="4">
                  <c:v>0</c:v>
                </c:pt>
                <c:pt idx="5">
                  <c:v>1100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89</c:v>
                </c:pt>
                <c:pt idx="11">
                  <c:v>260</c:v>
                </c:pt>
                <c:pt idx="12">
                  <c:v>479</c:v>
                </c:pt>
                <c:pt idx="13">
                  <c:v>0</c:v>
                </c:pt>
                <c:pt idx="14">
                  <c:v>0</c:v>
                </c:pt>
                <c:pt idx="15">
                  <c:v>35</c:v>
                </c:pt>
                <c:pt idx="16">
                  <c:v>139</c:v>
                </c:pt>
                <c:pt idx="17">
                  <c:v>0</c:v>
                </c:pt>
                <c:pt idx="18">
                  <c:v>0</c:v>
                </c:pt>
                <c:pt idx="19">
                  <c:v>174</c:v>
                </c:pt>
              </c:numCache>
            </c:numRef>
          </c:val>
        </c:ser>
        <c:shape val="cylinder"/>
        <c:axId val="78491008"/>
        <c:axId val="78496896"/>
        <c:axId val="0"/>
      </c:bar3DChart>
      <c:catAx>
        <c:axId val="78491008"/>
        <c:scaling>
          <c:orientation val="minMax"/>
        </c:scaling>
        <c:axPos val="b"/>
        <c:tickLblPos val="nextTo"/>
        <c:crossAx val="78496896"/>
        <c:crosses val="autoZero"/>
        <c:auto val="1"/>
        <c:lblAlgn val="ctr"/>
        <c:lblOffset val="100"/>
      </c:catAx>
      <c:valAx>
        <c:axId val="78496896"/>
        <c:scaling>
          <c:orientation val="minMax"/>
        </c:scaling>
        <c:axPos val="l"/>
        <c:numFmt formatCode="General" sourceLinked="1"/>
        <c:tickLblPos val="nextTo"/>
        <c:crossAx val="7849100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'1'!$J$261:$W$261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'1'!$J$262:$W$262</c:f>
              <c:numCache>
                <c:formatCode>0.0_)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 formatCode="General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cat>
            <c:strRef>
              <c:f>'1'!$J$261:$W$261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'1'!$J$263:$W$263</c:f>
              <c:numCache>
                <c:formatCode>0.0_)</c:formatCode>
                <c:ptCount val="14"/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cat>
            <c:strRef>
              <c:f>'1'!$J$261:$W$261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'1'!$J$264:$W$264</c:f>
              <c:numCache>
                <c:formatCode>General</c:formatCode>
                <c:ptCount val="14"/>
                <c:pt idx="5" formatCode="0.0_)">
                  <c:v>0</c:v>
                </c:pt>
                <c:pt idx="8" formatCode="0.0_)">
                  <c:v>0</c:v>
                </c:pt>
                <c:pt idx="9" formatCode="0.0_)">
                  <c:v>0</c:v>
                </c:pt>
              </c:numCache>
            </c:numRef>
          </c:val>
        </c:ser>
        <c:ser>
          <c:idx val="3"/>
          <c:order val="3"/>
          <c:dLbls>
            <c:showVal val="1"/>
          </c:dLbls>
          <c:cat>
            <c:strRef>
              <c:f>'1'!$J$261:$W$261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'1'!$J$265:$W$265</c:f>
              <c:numCache>
                <c:formatCode>##########0.0</c:formatCode>
                <c:ptCount val="14"/>
                <c:pt idx="0">
                  <c:v>104.5</c:v>
                </c:pt>
                <c:pt idx="1">
                  <c:v>111.4</c:v>
                </c:pt>
                <c:pt idx="2">
                  <c:v>100.9</c:v>
                </c:pt>
                <c:pt idx="3">
                  <c:v>100.3</c:v>
                </c:pt>
                <c:pt idx="4">
                  <c:v>94.2</c:v>
                </c:pt>
                <c:pt idx="5">
                  <c:v>100.9</c:v>
                </c:pt>
                <c:pt idx="6">
                  <c:v>114.4</c:v>
                </c:pt>
                <c:pt idx="7">
                  <c:v>101.8</c:v>
                </c:pt>
                <c:pt idx="8">
                  <c:v>101.5</c:v>
                </c:pt>
                <c:pt idx="9">
                  <c:v>118.8</c:v>
                </c:pt>
                <c:pt idx="10">
                  <c:v>100</c:v>
                </c:pt>
                <c:pt idx="11">
                  <c:v>118.9</c:v>
                </c:pt>
                <c:pt idx="12">
                  <c:v>102.4</c:v>
                </c:pt>
                <c:pt idx="13">
                  <c:v>117.53105591975616</c:v>
                </c:pt>
              </c:numCache>
            </c:numRef>
          </c:val>
        </c:ser>
        <c:axId val="78531584"/>
        <c:axId val="78545664"/>
      </c:barChart>
      <c:catAx>
        <c:axId val="78531584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AGBengaly Mon" pitchFamily="2" charset="0"/>
              </a:defRPr>
            </a:pPr>
            <a:endParaRPr lang="en-US"/>
          </a:p>
        </c:txPr>
        <c:crossAx val="78545664"/>
        <c:crosses val="autoZero"/>
        <c:auto val="1"/>
        <c:lblAlgn val="ctr"/>
        <c:lblOffset val="100"/>
      </c:catAx>
      <c:valAx>
        <c:axId val="78545664"/>
        <c:scaling>
          <c:orientation val="minMax"/>
        </c:scaling>
        <c:axPos val="l"/>
        <c:numFmt formatCode="0.0_)" sourceLinked="1"/>
        <c:tickLblPos val="nextTo"/>
        <c:crossAx val="7853158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'1'!$L$242</c:f>
              <c:strCache>
                <c:ptCount val="1"/>
                <c:pt idx="0">
                  <c:v>2016 оны 01 сарын дундаж үнэ, төг</c:v>
                </c:pt>
              </c:strCache>
            </c:strRef>
          </c:tx>
          <c:dLbls>
            <c:showVal val="1"/>
          </c:dLbls>
          <c:cat>
            <c:strRef>
              <c:f>'1'!$K$243:$K$245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'1'!$L$243:$L$245</c:f>
              <c:numCache>
                <c:formatCode>General</c:formatCode>
                <c:ptCount val="3"/>
                <c:pt idx="0">
                  <c:v>1570</c:v>
                </c:pt>
                <c:pt idx="1">
                  <c:v>1710</c:v>
                </c:pt>
                <c:pt idx="2">
                  <c:v>1790</c:v>
                </c:pt>
              </c:numCache>
            </c:numRef>
          </c:val>
        </c:ser>
        <c:ser>
          <c:idx val="1"/>
          <c:order val="1"/>
          <c:tx>
            <c:strRef>
              <c:f>'1'!$M$242</c:f>
              <c:strCache>
                <c:ptCount val="1"/>
                <c:pt idx="0">
                  <c:v>2017 оны 01 сарын дундаж үнэ, төг</c:v>
                </c:pt>
              </c:strCache>
            </c:strRef>
          </c:tx>
          <c:dLbls>
            <c:showVal val="1"/>
          </c:dLbls>
          <c:cat>
            <c:strRef>
              <c:f>'1'!$K$243:$K$245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'1'!$M$243:$M$245</c:f>
              <c:numCache>
                <c:formatCode>General</c:formatCode>
                <c:ptCount val="3"/>
                <c:pt idx="0">
                  <c:v>1500</c:v>
                </c:pt>
                <c:pt idx="1">
                  <c:v>1600</c:v>
                </c:pt>
                <c:pt idx="2">
                  <c:v>1700</c:v>
                </c:pt>
              </c:numCache>
            </c:numRef>
          </c:val>
        </c:ser>
        <c:axId val="72452352"/>
        <c:axId val="73737728"/>
      </c:barChart>
      <c:catAx>
        <c:axId val="72452352"/>
        <c:scaling>
          <c:orientation val="minMax"/>
        </c:scaling>
        <c:axPos val="b"/>
        <c:tickLblPos val="nextTo"/>
        <c:crossAx val="73737728"/>
        <c:crosses val="autoZero"/>
        <c:auto val="1"/>
        <c:lblAlgn val="ctr"/>
        <c:lblOffset val="100"/>
      </c:catAx>
      <c:valAx>
        <c:axId val="73737728"/>
        <c:scaling>
          <c:orientation val="minMax"/>
        </c:scaling>
        <c:axPos val="l"/>
        <c:numFmt formatCode="General" sourceLinked="1"/>
        <c:tickLblPos val="nextTo"/>
        <c:crossAx val="72452352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'1'!$L$226</c:f>
              <c:strCache>
                <c:ptCount val="1"/>
                <c:pt idx="0">
                  <c:v>2016 оны 01 сарын дундаж үнэ, төг</c:v>
                </c:pt>
              </c:strCache>
            </c:strRef>
          </c:tx>
          <c:dLbls>
            <c:showVal val="1"/>
          </c:dLbls>
          <c:cat>
            <c:strRef>
              <c:f>'1'!$K$227:$K$230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'1'!$L$227:$L$230</c:f>
              <c:numCache>
                <c:formatCode>General</c:formatCode>
                <c:ptCount val="4"/>
                <c:pt idx="0">
                  <c:v>1300</c:v>
                </c:pt>
                <c:pt idx="1">
                  <c:v>3500</c:v>
                </c:pt>
                <c:pt idx="2">
                  <c:v>5000</c:v>
                </c:pt>
                <c:pt idx="3">
                  <c:v>2500</c:v>
                </c:pt>
              </c:numCache>
            </c:numRef>
          </c:val>
        </c:ser>
        <c:ser>
          <c:idx val="1"/>
          <c:order val="1"/>
          <c:tx>
            <c:strRef>
              <c:f>'1'!$M$226</c:f>
              <c:strCache>
                <c:ptCount val="1"/>
                <c:pt idx="0">
                  <c:v>2017 оны 01 сарын дундаж үнэ, төг</c:v>
                </c:pt>
              </c:strCache>
            </c:strRef>
          </c:tx>
          <c:dLbls>
            <c:dLbl>
              <c:idx val="0"/>
              <c:layout>
                <c:manualLayout>
                  <c:x val="4.679185305941063E-2"/>
                  <c:y val="2.63237749702779E-3"/>
                </c:manualLayout>
              </c:layout>
              <c:showVal val="1"/>
            </c:dLbl>
            <c:dLbl>
              <c:idx val="3"/>
              <c:layout>
                <c:manualLayout>
                  <c:x val="3.5993733122623564E-2"/>
                  <c:y val="0"/>
                </c:manualLayout>
              </c:layout>
              <c:showVal val="1"/>
            </c:dLbl>
            <c:showVal val="1"/>
          </c:dLbls>
          <c:cat>
            <c:strRef>
              <c:f>'1'!$K$227:$K$230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'1'!$M$227:$M$230</c:f>
              <c:numCache>
                <c:formatCode>General</c:formatCode>
                <c:ptCount val="4"/>
                <c:pt idx="0">
                  <c:v>1300</c:v>
                </c:pt>
                <c:pt idx="1">
                  <c:v>4500</c:v>
                </c:pt>
                <c:pt idx="2">
                  <c:v>5800</c:v>
                </c:pt>
                <c:pt idx="3">
                  <c:v>2500</c:v>
                </c:pt>
              </c:numCache>
            </c:numRef>
          </c:val>
        </c:ser>
        <c:axId val="74120576"/>
        <c:axId val="75760384"/>
      </c:barChart>
      <c:catAx>
        <c:axId val="74120576"/>
        <c:scaling>
          <c:orientation val="minMax"/>
        </c:scaling>
        <c:axPos val="b"/>
        <c:tickLblPos val="nextTo"/>
        <c:crossAx val="75760384"/>
        <c:crosses val="autoZero"/>
        <c:auto val="1"/>
        <c:lblAlgn val="ctr"/>
        <c:lblOffset val="100"/>
      </c:catAx>
      <c:valAx>
        <c:axId val="75760384"/>
        <c:scaling>
          <c:orientation val="minMax"/>
        </c:scaling>
        <c:axPos val="l"/>
        <c:numFmt formatCode="General" sourceLinked="1"/>
        <c:tickLblPos val="nextTo"/>
        <c:crossAx val="7412057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7"/>
  <c:chart>
    <c:view3D>
      <c:rAngAx val="1"/>
    </c:view3D>
    <c:plotArea>
      <c:layout>
        <c:manualLayout>
          <c:layoutTarget val="inner"/>
          <c:xMode val="edge"/>
          <c:yMode val="edge"/>
          <c:x val="8.4682852143483672E-2"/>
          <c:y val="2.8252405949256338E-2"/>
          <c:w val="0.87087270341207901"/>
          <c:h val="0.79822506561679785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'1'!$K$97:$K$101</c:f>
              <c:strCache>
                <c:ptCount val="5"/>
                <c:pt idx="0">
                  <c:v>2013.I</c:v>
                </c:pt>
                <c:pt idx="1">
                  <c:v>2014.I</c:v>
                </c:pt>
                <c:pt idx="2">
                  <c:v>2015.I</c:v>
                </c:pt>
                <c:pt idx="3">
                  <c:v>2016.I</c:v>
                </c:pt>
                <c:pt idx="4">
                  <c:v>2017.I</c:v>
                </c:pt>
              </c:strCache>
            </c:strRef>
          </c:cat>
          <c:val>
            <c:numRef>
              <c:f>'1'!$L$97:$L$101</c:f>
              <c:numCache>
                <c:formatCode>General</c:formatCode>
                <c:ptCount val="5"/>
                <c:pt idx="0">
                  <c:v>380.7</c:v>
                </c:pt>
                <c:pt idx="1">
                  <c:v>249.4</c:v>
                </c:pt>
                <c:pt idx="2">
                  <c:v>263.10000000000002</c:v>
                </c:pt>
                <c:pt idx="3">
                  <c:v>402.6</c:v>
                </c:pt>
                <c:pt idx="4">
                  <c:v>560.5</c:v>
                </c:pt>
              </c:numCache>
            </c:numRef>
          </c:val>
        </c:ser>
        <c:shape val="cylinder"/>
        <c:axId val="41255296"/>
        <c:axId val="41256832"/>
        <c:axId val="0"/>
      </c:bar3DChart>
      <c:catAx>
        <c:axId val="41255296"/>
        <c:scaling>
          <c:orientation val="minMax"/>
        </c:scaling>
        <c:axPos val="b"/>
        <c:tickLblPos val="nextTo"/>
        <c:crossAx val="41256832"/>
        <c:crosses val="autoZero"/>
        <c:auto val="1"/>
        <c:lblAlgn val="ctr"/>
        <c:lblOffset val="100"/>
      </c:catAx>
      <c:valAx>
        <c:axId val="41256832"/>
        <c:scaling>
          <c:orientation val="minMax"/>
        </c:scaling>
        <c:axPos val="l"/>
        <c:numFmt formatCode="General" sourceLinked="1"/>
        <c:tickLblPos val="nextTo"/>
        <c:crossAx val="41255296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'1'!$K$109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dLbls>
            <c:showVal val="1"/>
          </c:dLbls>
          <c:cat>
            <c:strRef>
              <c:f>'1'!$L$108:$P$108</c:f>
              <c:strCache>
                <c:ptCount val="5"/>
                <c:pt idx="0">
                  <c:v>2013.I</c:v>
                </c:pt>
                <c:pt idx="1">
                  <c:v>2014.I</c:v>
                </c:pt>
                <c:pt idx="2">
                  <c:v>2015.I</c:v>
                </c:pt>
                <c:pt idx="3">
                  <c:v>2016.I</c:v>
                </c:pt>
                <c:pt idx="4">
                  <c:v>2017.I</c:v>
                </c:pt>
              </c:strCache>
            </c:strRef>
          </c:cat>
          <c:val>
            <c:numRef>
              <c:f>'1'!$L$109:$P$109</c:f>
              <c:numCache>
                <c:formatCode>General</c:formatCode>
                <c:ptCount val="5"/>
                <c:pt idx="0">
                  <c:v>65562.899999999994</c:v>
                </c:pt>
                <c:pt idx="1">
                  <c:v>103003.8</c:v>
                </c:pt>
                <c:pt idx="2">
                  <c:v>121624.3</c:v>
                </c:pt>
                <c:pt idx="3">
                  <c:v>119304.2</c:v>
                </c:pt>
                <c:pt idx="4">
                  <c:v>124229.1</c:v>
                </c:pt>
              </c:numCache>
            </c:numRef>
          </c:val>
        </c:ser>
        <c:ser>
          <c:idx val="1"/>
          <c:order val="1"/>
          <c:tx>
            <c:strRef>
              <c:f>'1'!$K$110</c:f>
              <c:strCache>
                <c:ptCount val="1"/>
                <c:pt idx="0">
                  <c:v>Иргэдийн хадгаламж</c:v>
                </c:pt>
              </c:strCache>
            </c:strRef>
          </c:tx>
          <c:dLbls>
            <c:showVal val="1"/>
          </c:dLbls>
          <c:cat>
            <c:strRef>
              <c:f>'1'!$L$108:$P$108</c:f>
              <c:strCache>
                <c:ptCount val="5"/>
                <c:pt idx="0">
                  <c:v>2013.I</c:v>
                </c:pt>
                <c:pt idx="1">
                  <c:v>2014.I</c:v>
                </c:pt>
                <c:pt idx="2">
                  <c:v>2015.I</c:v>
                </c:pt>
                <c:pt idx="3">
                  <c:v>2016.I</c:v>
                </c:pt>
                <c:pt idx="4">
                  <c:v>2017.I</c:v>
                </c:pt>
              </c:strCache>
            </c:strRef>
          </c:cat>
          <c:val>
            <c:numRef>
              <c:f>'1'!$L$110:$P$110</c:f>
              <c:numCache>
                <c:formatCode>General</c:formatCode>
                <c:ptCount val="5"/>
                <c:pt idx="0">
                  <c:v>33164.1</c:v>
                </c:pt>
                <c:pt idx="1">
                  <c:v>40245.4</c:v>
                </c:pt>
                <c:pt idx="2">
                  <c:v>41822</c:v>
                </c:pt>
                <c:pt idx="3">
                  <c:v>46807.6</c:v>
                </c:pt>
                <c:pt idx="4">
                  <c:v>63390.9</c:v>
                </c:pt>
              </c:numCache>
            </c:numRef>
          </c:val>
        </c:ser>
        <c:axId val="45988096"/>
        <c:axId val="46005632"/>
      </c:barChart>
      <c:catAx>
        <c:axId val="45988096"/>
        <c:scaling>
          <c:orientation val="minMax"/>
        </c:scaling>
        <c:axPos val="b"/>
        <c:tickLblPos val="nextTo"/>
        <c:crossAx val="46005632"/>
        <c:crosses val="autoZero"/>
        <c:auto val="1"/>
        <c:lblAlgn val="ctr"/>
        <c:lblOffset val="100"/>
      </c:catAx>
      <c:valAx>
        <c:axId val="46005632"/>
        <c:scaling>
          <c:orientation val="minMax"/>
        </c:scaling>
        <c:axPos val="l"/>
        <c:numFmt formatCode="General" sourceLinked="1"/>
        <c:tickLblPos val="nextTo"/>
        <c:crossAx val="4598809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'1'!$P$120:$P$124</c:f>
              <c:strCache>
                <c:ptCount val="5"/>
                <c:pt idx="0">
                  <c:v>2013.I</c:v>
                </c:pt>
                <c:pt idx="1">
                  <c:v>2014.I</c:v>
                </c:pt>
                <c:pt idx="2">
                  <c:v>2015.I</c:v>
                </c:pt>
                <c:pt idx="3">
                  <c:v>2016.I</c:v>
                </c:pt>
                <c:pt idx="4">
                  <c:v>2017.I</c:v>
                </c:pt>
              </c:strCache>
            </c:strRef>
          </c:cat>
          <c:val>
            <c:numRef>
              <c:f>'1'!$Q$120:$Q$124</c:f>
              <c:numCache>
                <c:formatCode>General</c:formatCode>
                <c:ptCount val="5"/>
                <c:pt idx="0">
                  <c:v>465356.2</c:v>
                </c:pt>
                <c:pt idx="1">
                  <c:v>476289.4</c:v>
                </c:pt>
                <c:pt idx="2">
                  <c:v>463506.6</c:v>
                </c:pt>
                <c:pt idx="3">
                  <c:v>889064.1</c:v>
                </c:pt>
                <c:pt idx="4">
                  <c:v>678469.7</c:v>
                </c:pt>
              </c:numCache>
            </c:numRef>
          </c:val>
        </c:ser>
        <c:axId val="47374720"/>
        <c:axId val="66716416"/>
      </c:barChart>
      <c:catAx>
        <c:axId val="47374720"/>
        <c:scaling>
          <c:orientation val="minMax"/>
        </c:scaling>
        <c:axPos val="b"/>
        <c:tickLblPos val="nextTo"/>
        <c:crossAx val="66716416"/>
        <c:crosses val="autoZero"/>
        <c:auto val="1"/>
        <c:lblAlgn val="ctr"/>
        <c:lblOffset val="100"/>
      </c:catAx>
      <c:valAx>
        <c:axId val="66716416"/>
        <c:scaling>
          <c:orientation val="minMax"/>
        </c:scaling>
        <c:axPos val="l"/>
        <c:numFmt formatCode="General" sourceLinked="1"/>
        <c:tickLblPos val="nextTo"/>
        <c:crossAx val="47374720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'1'!$K$129</c:f>
              <c:strCache>
                <c:ptCount val="1"/>
                <c:pt idx="0">
                  <c:v>Түгээсэн цэвэр ус мян.м3</c:v>
                </c:pt>
              </c:strCache>
            </c:strRef>
          </c:tx>
          <c:dLbls>
            <c:showVal val="1"/>
          </c:dLbls>
          <c:cat>
            <c:strRef>
              <c:f>'1'!$L$128:$P$128</c:f>
              <c:strCache>
                <c:ptCount val="5"/>
                <c:pt idx="0">
                  <c:v>2013.I</c:v>
                </c:pt>
                <c:pt idx="1">
                  <c:v>2014.I</c:v>
                </c:pt>
                <c:pt idx="2">
                  <c:v>2015.I</c:v>
                </c:pt>
                <c:pt idx="3">
                  <c:v>2016.I</c:v>
                </c:pt>
                <c:pt idx="4">
                  <c:v>2017.I</c:v>
                </c:pt>
              </c:strCache>
            </c:strRef>
          </c:cat>
          <c:val>
            <c:numRef>
              <c:f>'1'!$L$129:$P$129</c:f>
              <c:numCache>
                <c:formatCode>General</c:formatCode>
                <c:ptCount val="5"/>
                <c:pt idx="0">
                  <c:v>24.8</c:v>
                </c:pt>
                <c:pt idx="1">
                  <c:v>24.6</c:v>
                </c:pt>
                <c:pt idx="2">
                  <c:v>19.7</c:v>
                </c:pt>
                <c:pt idx="3">
                  <c:v>26.6</c:v>
                </c:pt>
                <c:pt idx="4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'1'!$K$130</c:f>
              <c:strCache>
                <c:ptCount val="1"/>
                <c:pt idx="0">
                  <c:v>Чулуун нүүрс мян.тн</c:v>
                </c:pt>
              </c:strCache>
            </c:strRef>
          </c:tx>
          <c:dLbls>
            <c:showVal val="1"/>
          </c:dLbls>
          <c:cat>
            <c:strRef>
              <c:f>'1'!$L$128:$P$128</c:f>
              <c:strCache>
                <c:ptCount val="5"/>
                <c:pt idx="0">
                  <c:v>2013.I</c:v>
                </c:pt>
                <c:pt idx="1">
                  <c:v>2014.I</c:v>
                </c:pt>
                <c:pt idx="2">
                  <c:v>2015.I</c:v>
                </c:pt>
                <c:pt idx="3">
                  <c:v>2016.I</c:v>
                </c:pt>
                <c:pt idx="4">
                  <c:v>2017.I</c:v>
                </c:pt>
              </c:strCache>
            </c:strRef>
          </c:cat>
          <c:val>
            <c:numRef>
              <c:f>'1'!$L$130:$P$130</c:f>
              <c:numCache>
                <c:formatCode>General</c:formatCode>
                <c:ptCount val="5"/>
                <c:pt idx="0">
                  <c:v>2.6</c:v>
                </c:pt>
                <c:pt idx="1">
                  <c:v>5.9</c:v>
                </c:pt>
                <c:pt idx="2">
                  <c:v>4.2</c:v>
                </c:pt>
                <c:pt idx="3">
                  <c:v>6.2</c:v>
                </c:pt>
                <c:pt idx="4">
                  <c:v>5.7</c:v>
                </c:pt>
              </c:numCache>
            </c:numRef>
          </c:val>
        </c:ser>
        <c:ser>
          <c:idx val="2"/>
          <c:order val="2"/>
          <c:tx>
            <c:strRef>
              <c:f>'1'!$K$131</c:f>
              <c:strCache>
                <c:ptCount val="1"/>
                <c:pt idx="0">
                  <c:v>Дулааны эрчим хүч мян.Гкал</c:v>
                </c:pt>
              </c:strCache>
            </c:strRef>
          </c:tx>
          <c:dLbls>
            <c:showVal val="1"/>
          </c:dLbls>
          <c:cat>
            <c:strRef>
              <c:f>'1'!$L$128:$P$128</c:f>
              <c:strCache>
                <c:ptCount val="5"/>
                <c:pt idx="0">
                  <c:v>2013.I</c:v>
                </c:pt>
                <c:pt idx="1">
                  <c:v>2014.I</c:v>
                </c:pt>
                <c:pt idx="2">
                  <c:v>2015.I</c:v>
                </c:pt>
                <c:pt idx="3">
                  <c:v>2016.I</c:v>
                </c:pt>
                <c:pt idx="4">
                  <c:v>2017.I</c:v>
                </c:pt>
              </c:strCache>
            </c:strRef>
          </c:cat>
          <c:val>
            <c:numRef>
              <c:f>'1'!$L$131:$P$131</c:f>
              <c:numCache>
                <c:formatCode>General</c:formatCode>
                <c:ptCount val="5"/>
                <c:pt idx="0">
                  <c:v>18.899999999999999</c:v>
                </c:pt>
                <c:pt idx="1">
                  <c:v>21.9</c:v>
                </c:pt>
                <c:pt idx="2">
                  <c:v>24.8</c:v>
                </c:pt>
                <c:pt idx="3">
                  <c:v>28.4</c:v>
                </c:pt>
                <c:pt idx="4">
                  <c:v>37.4</c:v>
                </c:pt>
              </c:numCache>
            </c:numRef>
          </c:val>
        </c:ser>
        <c:shape val="cylinder"/>
        <c:axId val="66846080"/>
        <c:axId val="72390144"/>
        <c:axId val="0"/>
      </c:bar3DChart>
      <c:catAx>
        <c:axId val="66846080"/>
        <c:scaling>
          <c:orientation val="minMax"/>
        </c:scaling>
        <c:axPos val="b"/>
        <c:tickLblPos val="nextTo"/>
        <c:crossAx val="72390144"/>
        <c:crosses val="autoZero"/>
        <c:auto val="1"/>
        <c:lblAlgn val="ctr"/>
        <c:lblOffset val="100"/>
      </c:catAx>
      <c:valAx>
        <c:axId val="72390144"/>
        <c:scaling>
          <c:orientation val="minMax"/>
        </c:scaling>
        <c:axPos val="l"/>
        <c:numFmt formatCode="General" sourceLinked="1"/>
        <c:tickLblPos val="nextTo"/>
        <c:crossAx val="6684608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'1'!$L$159</c:f>
              <c:strCache>
                <c:ptCount val="1"/>
                <c:pt idx="0">
                  <c:v>1 сар</c:v>
                </c:pt>
              </c:strCache>
            </c:strRef>
          </c:tx>
          <c:dLbls>
            <c:showVal val="1"/>
          </c:dLbls>
          <c:cat>
            <c:strRef>
              <c:f>'1'!$K$160:$K$163</c:f>
              <c:strCache>
                <c:ptCount val="4"/>
                <c:pt idx="0">
                  <c:v>2014 он</c:v>
                </c:pt>
                <c:pt idx="1">
                  <c:v>2015 он</c:v>
                </c:pt>
                <c:pt idx="2">
                  <c:v>2016 он</c:v>
                </c:pt>
                <c:pt idx="3">
                  <c:v>2017 он</c:v>
                </c:pt>
              </c:strCache>
            </c:strRef>
          </c:cat>
          <c:val>
            <c:numRef>
              <c:f>'1'!$L$160:$L$163</c:f>
              <c:numCache>
                <c:formatCode>General</c:formatCode>
                <c:ptCount val="4"/>
                <c:pt idx="0">
                  <c:v>24.1</c:v>
                </c:pt>
                <c:pt idx="1">
                  <c:v>19.100000000000001</c:v>
                </c:pt>
                <c:pt idx="2">
                  <c:v>37.700000000000003</c:v>
                </c:pt>
                <c:pt idx="3">
                  <c:v>23.1</c:v>
                </c:pt>
              </c:numCache>
            </c:numRef>
          </c:val>
        </c:ser>
        <c:shape val="cylinder"/>
        <c:axId val="75176576"/>
        <c:axId val="75182464"/>
        <c:axId val="0"/>
      </c:bar3DChart>
      <c:catAx>
        <c:axId val="75176576"/>
        <c:scaling>
          <c:orientation val="minMax"/>
        </c:scaling>
        <c:axPos val="b"/>
        <c:tickLblPos val="nextTo"/>
        <c:crossAx val="75182464"/>
        <c:crosses val="autoZero"/>
        <c:auto val="1"/>
        <c:lblAlgn val="ctr"/>
        <c:lblOffset val="100"/>
      </c:catAx>
      <c:valAx>
        <c:axId val="75182464"/>
        <c:scaling>
          <c:orientation val="minMax"/>
        </c:scaling>
        <c:axPos val="l"/>
        <c:numFmt formatCode="General" sourceLinked="1"/>
        <c:tickLblPos val="nextTo"/>
        <c:crossAx val="7517657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'1'!$K$168</c:f>
              <c:strCache>
                <c:ptCount val="1"/>
                <c:pt idx="0">
                  <c:v>Халдварт өвчнөөр өвчлөгчид, 2014, 2015, 2016,2017 оны  эхний 01 сарын байдлаар / 10000 хүн амд/</c:v>
                </c:pt>
              </c:strCache>
            </c:strRef>
          </c:tx>
          <c:dLbls>
            <c:showVal val="1"/>
          </c:dLbls>
          <c:cat>
            <c:strRef>
              <c:f>'1'!$L$167:$O$167</c:f>
              <c:strCache>
                <c:ptCount val="4"/>
                <c:pt idx="0">
                  <c:v>2014 он</c:v>
                </c:pt>
                <c:pt idx="1">
                  <c:v>2015 он</c:v>
                </c:pt>
                <c:pt idx="2">
                  <c:v>2016 он</c:v>
                </c:pt>
                <c:pt idx="3">
                  <c:v>2017 он</c:v>
                </c:pt>
              </c:strCache>
            </c:strRef>
          </c:cat>
          <c:val>
            <c:numRef>
              <c:f>'1'!$L$168:$O$168</c:f>
              <c:numCache>
                <c:formatCode>General</c:formatCode>
                <c:ptCount val="4"/>
                <c:pt idx="0">
                  <c:v>10.199999999999999</c:v>
                </c:pt>
                <c:pt idx="1">
                  <c:v>17.100000000000001</c:v>
                </c:pt>
                <c:pt idx="2">
                  <c:v>20.9</c:v>
                </c:pt>
                <c:pt idx="3">
                  <c:v>10.5</c:v>
                </c:pt>
              </c:numCache>
            </c:numRef>
          </c:val>
        </c:ser>
        <c:shape val="cone"/>
        <c:axId val="133990272"/>
        <c:axId val="43249664"/>
        <c:axId val="0"/>
      </c:bar3DChart>
      <c:catAx>
        <c:axId val="133990272"/>
        <c:scaling>
          <c:orientation val="minMax"/>
        </c:scaling>
        <c:axPos val="b"/>
        <c:tickLblPos val="nextTo"/>
        <c:crossAx val="43249664"/>
        <c:crosses val="autoZero"/>
        <c:auto val="1"/>
        <c:lblAlgn val="ctr"/>
        <c:lblOffset val="100"/>
      </c:catAx>
      <c:valAx>
        <c:axId val="43249664"/>
        <c:scaling>
          <c:orientation val="minMax"/>
        </c:scaling>
        <c:axPos val="l"/>
        <c:numFmt formatCode="General" sourceLinked="1"/>
        <c:tickLblPos val="nextTo"/>
        <c:crossAx val="133990272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'1'!$A$250:$C$250</c:f>
              <c:strCache>
                <c:ptCount val="1"/>
                <c:pt idx="0">
                  <c:v>Бүртгэлтэй ажилгүй иргэн</c:v>
                </c:pt>
              </c:strCache>
            </c:strRef>
          </c:tx>
          <c:dLbls>
            <c:showVal val="1"/>
          </c:dLbls>
          <c:cat>
            <c:strRef>
              <c:f>'1'!$D$249:$G$249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'1'!$D$250:$G$250</c:f>
              <c:numCache>
                <c:formatCode>General</c:formatCode>
                <c:ptCount val="4"/>
                <c:pt idx="0">
                  <c:v>1443</c:v>
                </c:pt>
                <c:pt idx="1">
                  <c:v>693</c:v>
                </c:pt>
                <c:pt idx="2">
                  <c:v>1530</c:v>
                </c:pt>
                <c:pt idx="3">
                  <c:v>1335</c:v>
                </c:pt>
              </c:numCache>
            </c:numRef>
          </c:val>
        </c:ser>
        <c:ser>
          <c:idx val="1"/>
          <c:order val="1"/>
          <c:tx>
            <c:strRef>
              <c:f>'1'!$A$251:$C$251</c:f>
              <c:strCache>
                <c:ptCount val="1"/>
                <c:pt idx="0">
                  <c:v>зуучлагдаж ажилд орсон</c:v>
                </c:pt>
              </c:strCache>
            </c:strRef>
          </c:tx>
          <c:dLbls>
            <c:showVal val="1"/>
          </c:dLbls>
          <c:cat>
            <c:strRef>
              <c:f>'1'!$D$249:$G$249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'1'!$D$251:$G$251</c:f>
              <c:numCache>
                <c:formatCode>General</c:formatCode>
                <c:ptCount val="4"/>
                <c:pt idx="0">
                  <c:v>31</c:v>
                </c:pt>
                <c:pt idx="1">
                  <c:v>17</c:v>
                </c:pt>
                <c:pt idx="2">
                  <c:v>5</c:v>
                </c:pt>
                <c:pt idx="3">
                  <c:v>21</c:v>
                </c:pt>
              </c:numCache>
            </c:numRef>
          </c:val>
        </c:ser>
        <c:shape val="cylinder"/>
        <c:axId val="41184640"/>
        <c:axId val="41192448"/>
        <c:axId val="0"/>
      </c:bar3DChart>
      <c:catAx>
        <c:axId val="41184640"/>
        <c:scaling>
          <c:orientation val="minMax"/>
        </c:scaling>
        <c:axPos val="b"/>
        <c:tickLblPos val="nextTo"/>
        <c:crossAx val="41192448"/>
        <c:crosses val="autoZero"/>
        <c:auto val="1"/>
        <c:lblAlgn val="ctr"/>
        <c:lblOffset val="100"/>
      </c:catAx>
      <c:valAx>
        <c:axId val="41192448"/>
        <c:scaling>
          <c:orientation val="minMax"/>
        </c:scaling>
        <c:axPos val="l"/>
        <c:numFmt formatCode="General" sourceLinked="1"/>
        <c:tickLblPos val="nextTo"/>
        <c:crossAx val="41184640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'1'!$L$210</c:f>
              <c:strCache>
                <c:ptCount val="1"/>
                <c:pt idx="0">
                  <c:v>2017.01</c:v>
                </c:pt>
              </c:strCache>
            </c:strRef>
          </c:tx>
          <c:dLbls>
            <c:showVal val="1"/>
          </c:dLbls>
          <c:cat>
            <c:strRef>
              <c:f>'1'!$K$211:$K$223</c:f>
              <c:strCache>
                <c:ptCount val="13"/>
                <c:pt idx="0">
                  <c:v>Нийтийн аж ахуйн, нийгмийн үйлчилгээ</c:v>
                </c:pt>
                <c:pt idx="1">
                  <c:v>Хөдөө аж ахуй, ан агнуур, ойн аж ахуй</c:v>
                </c:pt>
                <c:pt idx="2">
                  <c:v>Уул уурхай олборлох</c:v>
                </c:pt>
                <c:pt idx="3">
                  <c:v>Боловсруулах үйлдвэр</c:v>
                </c:pt>
                <c:pt idx="4">
                  <c:v>Цахилгаан эрчим хүч, дулаан, усан…</c:v>
                </c:pt>
                <c:pt idx="5">
                  <c:v>Барилгын салбарт</c:v>
                </c:pt>
                <c:pt idx="6">
                  <c:v>Бөөний ба жижиглэнгийн худалдаа</c:v>
                </c:pt>
                <c:pt idx="7">
                  <c:v>Зочид буудал зоогийн газар</c:v>
                </c:pt>
                <c:pt idx="8">
                  <c:v>Тээвэр, тээш хадгалалт, холбоо</c:v>
                </c:pt>
                <c:pt idx="9">
                  <c:v>Санхүүгийн байгууллага</c:v>
                </c:pt>
                <c:pt idx="10">
                  <c:v>Төр захиргаа батлан хамгаалах</c:v>
                </c:pt>
                <c:pt idx="11">
                  <c:v>Боловсрол</c:v>
                </c:pt>
                <c:pt idx="12">
                  <c:v>Эрүүл мэнд</c:v>
                </c:pt>
              </c:strCache>
            </c:strRef>
          </c:cat>
          <c:val>
            <c:numRef>
              <c:f>'1'!$L$211:$L$223</c:f>
              <c:numCache>
                <c:formatCode>General</c:formatCode>
                <c:ptCount val="13"/>
                <c:pt idx="0">
                  <c:v>9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</c:v>
                </c:pt>
              </c:numCache>
            </c:numRef>
          </c:val>
        </c:ser>
        <c:axId val="44070400"/>
        <c:axId val="44082688"/>
      </c:barChart>
      <c:catAx>
        <c:axId val="44070400"/>
        <c:scaling>
          <c:orientation val="minMax"/>
        </c:scaling>
        <c:axPos val="l"/>
        <c:tickLblPos val="nextTo"/>
        <c:crossAx val="44082688"/>
        <c:crosses val="autoZero"/>
        <c:auto val="1"/>
        <c:lblAlgn val="ctr"/>
        <c:lblOffset val="100"/>
      </c:catAx>
      <c:valAx>
        <c:axId val="44082688"/>
        <c:scaling>
          <c:orientation val="minMax"/>
        </c:scaling>
        <c:axPos val="b"/>
        <c:numFmt formatCode="General" sourceLinked="1"/>
        <c:tickLblPos val="nextTo"/>
        <c:crossAx val="4407040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'1'!$K$2:$K$7</c:f>
              <c:strCache>
                <c:ptCount val="6"/>
                <c:pt idx="0">
                  <c:v>Алдар цолтой ахмадуудад үзүүлсэн хөнгөлөлт тусламж</c:v>
                </c:pt>
                <c:pt idx="1">
                  <c:v>Хөгжлийн бэрхшээлтэй иргэнд олгож байгаа хөнгөлөлт, тусламж</c:v>
                </c:pt>
                <c:pt idx="2">
                  <c:v>Ахмад настанд олгож байгаа нэг удаагийн хөнгөлөлт тусламж</c:v>
                </c:pt>
                <c:pt idx="3">
                  <c:v>Нөхцөлт мөнгөн тэтгэмж</c:v>
                </c:pt>
                <c:pt idx="4">
                  <c:v>Алдарт эхийг одонгийн тусламж</c:v>
                </c:pt>
                <c:pt idx="5">
                  <c:v>Халамжийн тэтгэвэр</c:v>
                </c:pt>
              </c:strCache>
            </c:strRef>
          </c:cat>
          <c:val>
            <c:numRef>
              <c:f>'1'!$L$2:$L$7</c:f>
              <c:numCache>
                <c:formatCode>General</c:formatCode>
                <c:ptCount val="6"/>
                <c:pt idx="0">
                  <c:v>1100</c:v>
                </c:pt>
                <c:pt idx="1">
                  <c:v>3669.7</c:v>
                </c:pt>
                <c:pt idx="2">
                  <c:v>8418.7000000000007</c:v>
                </c:pt>
                <c:pt idx="3">
                  <c:v>248093.1</c:v>
                </c:pt>
                <c:pt idx="5">
                  <c:v>393380.4</c:v>
                </c:pt>
              </c:numCache>
            </c:numRef>
          </c:val>
        </c:ser>
        <c:axId val="77933184"/>
        <c:axId val="77939072"/>
      </c:barChart>
      <c:catAx>
        <c:axId val="77933184"/>
        <c:scaling>
          <c:orientation val="minMax"/>
        </c:scaling>
        <c:axPos val="l"/>
        <c:tickLblPos val="nextTo"/>
        <c:crossAx val="77939072"/>
        <c:crosses val="autoZero"/>
        <c:auto val="1"/>
        <c:lblAlgn val="ctr"/>
        <c:lblOffset val="100"/>
      </c:catAx>
      <c:valAx>
        <c:axId val="77939072"/>
        <c:scaling>
          <c:orientation val="minMax"/>
        </c:scaling>
        <c:axPos val="b"/>
        <c:numFmt formatCode="General" sourceLinked="1"/>
        <c:tickLblPos val="nextTo"/>
        <c:crossAx val="7793318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'1'!$K$28</c:f>
              <c:strCache>
                <c:ptCount val="1"/>
                <c:pt idx="0">
                  <c:v>Гарсан гэмт хэргийн тоо </c:v>
                </c:pt>
              </c:strCache>
            </c:strRef>
          </c:tx>
          <c:dLbls>
            <c:showVal val="1"/>
          </c:dLbls>
          <c:cat>
            <c:strRef>
              <c:f>'1'!$L$27:$O$27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'1'!$L$28:$O$28</c:f>
              <c:numCache>
                <c:formatCode>General</c:formatCode>
                <c:ptCount val="4"/>
                <c:pt idx="0">
                  <c:v>32</c:v>
                </c:pt>
                <c:pt idx="1">
                  <c:v>37</c:v>
                </c:pt>
                <c:pt idx="2">
                  <c:v>32</c:v>
                </c:pt>
                <c:pt idx="3">
                  <c:v>55</c:v>
                </c:pt>
              </c:numCache>
            </c:numRef>
          </c:val>
        </c:ser>
        <c:ser>
          <c:idx val="1"/>
          <c:order val="1"/>
          <c:tx>
            <c:strRef>
              <c:f>'1'!$K$29</c:f>
              <c:strCache>
                <c:ptCount val="1"/>
                <c:pt idx="0">
                  <c:v>Хэргийн илрүүлэлтийн хувь </c:v>
                </c:pt>
              </c:strCache>
            </c:strRef>
          </c:tx>
          <c:dLbls>
            <c:showVal val="1"/>
          </c:dLbls>
          <c:cat>
            <c:strRef>
              <c:f>'1'!$L$27:$O$27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'1'!$L$29:$O$29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33.299999999999997</c:v>
                </c:pt>
                <c:pt idx="3">
                  <c:v>66.599999999999994</c:v>
                </c:pt>
              </c:numCache>
            </c:numRef>
          </c:val>
        </c:ser>
        <c:ser>
          <c:idx val="2"/>
          <c:order val="2"/>
          <c:tx>
            <c:strRef>
              <c:f>'1'!$K$30</c:f>
              <c:strCache>
                <c:ptCount val="1"/>
                <c:pt idx="0">
                  <c:v>Эзэнгүй гэмт хэрэг</c:v>
                </c:pt>
              </c:strCache>
            </c:strRef>
          </c:tx>
          <c:dLbls>
            <c:showVal val="1"/>
          </c:dLbls>
          <c:cat>
            <c:strRef>
              <c:f>'1'!$L$27:$O$27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'1'!$L$30:$O$30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hape val="cone"/>
        <c:axId val="45250048"/>
        <c:axId val="45942272"/>
        <c:axId val="0"/>
      </c:bar3DChart>
      <c:catAx>
        <c:axId val="45250048"/>
        <c:scaling>
          <c:orientation val="minMax"/>
        </c:scaling>
        <c:axPos val="b"/>
        <c:tickLblPos val="nextTo"/>
        <c:crossAx val="45942272"/>
        <c:crosses val="autoZero"/>
        <c:auto val="1"/>
        <c:lblAlgn val="ctr"/>
        <c:lblOffset val="100"/>
      </c:catAx>
      <c:valAx>
        <c:axId val="45942272"/>
        <c:scaling>
          <c:orientation val="minMax"/>
        </c:scaling>
        <c:axPos val="l"/>
        <c:numFmt formatCode="General" sourceLinked="1"/>
        <c:tickLblPos val="nextTo"/>
        <c:crossAx val="4525004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'1'!$L$49</c:f>
              <c:strCache>
                <c:ptCount val="1"/>
                <c:pt idx="0">
                  <c:v>2014.I</c:v>
                </c:pt>
              </c:strCache>
            </c:strRef>
          </c:tx>
          <c:dLbls>
            <c:showVal val="1"/>
          </c:dLbls>
          <c:cat>
            <c:strRef>
              <c:f>'1'!$K$50:$K$53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'1'!$L$50:$L$53</c:f>
              <c:numCache>
                <c:formatCode>General</c:formatCode>
                <c:ptCount val="4"/>
                <c:pt idx="0">
                  <c:v>9</c:v>
                </c:pt>
                <c:pt idx="1">
                  <c:v>19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'1'!$M$49</c:f>
              <c:strCache>
                <c:ptCount val="1"/>
                <c:pt idx="0">
                  <c:v>2015.I</c:v>
                </c:pt>
              </c:strCache>
            </c:strRef>
          </c:tx>
          <c:dLbls>
            <c:showVal val="1"/>
          </c:dLbls>
          <c:cat>
            <c:strRef>
              <c:f>'1'!$K$50:$K$53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'1'!$M$50:$M$53</c:f>
              <c:numCache>
                <c:formatCode>General</c:formatCode>
                <c:ptCount val="4"/>
                <c:pt idx="0">
                  <c:v>16</c:v>
                </c:pt>
                <c:pt idx="1">
                  <c:v>19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'1'!$N$49</c:f>
              <c:strCache>
                <c:ptCount val="1"/>
                <c:pt idx="0">
                  <c:v>2016.I</c:v>
                </c:pt>
              </c:strCache>
            </c:strRef>
          </c:tx>
          <c:dLbls>
            <c:showVal val="1"/>
          </c:dLbls>
          <c:cat>
            <c:strRef>
              <c:f>'1'!$K$50:$K$53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'1'!$N$50:$N$53</c:f>
              <c:numCache>
                <c:formatCode>General</c:formatCode>
                <c:ptCount val="4"/>
                <c:pt idx="0">
                  <c:v>21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'1'!$O$49</c:f>
              <c:strCache>
                <c:ptCount val="1"/>
                <c:pt idx="0">
                  <c:v>2017.I</c:v>
                </c:pt>
              </c:strCache>
            </c:strRef>
          </c:tx>
          <c:dLbls>
            <c:showVal val="1"/>
          </c:dLbls>
          <c:cat>
            <c:strRef>
              <c:f>'1'!$K$50:$K$53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'1'!$O$50:$O$53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hape val="pyramid"/>
        <c:axId val="44110208"/>
        <c:axId val="44112512"/>
        <c:axId val="0"/>
      </c:bar3DChart>
      <c:catAx>
        <c:axId val="44110208"/>
        <c:scaling>
          <c:orientation val="minMax"/>
        </c:scaling>
        <c:axPos val="b"/>
        <c:tickLblPos val="nextTo"/>
        <c:crossAx val="44112512"/>
        <c:crosses val="autoZero"/>
        <c:auto val="1"/>
        <c:lblAlgn val="ctr"/>
        <c:lblOffset val="100"/>
      </c:catAx>
      <c:valAx>
        <c:axId val="44112512"/>
        <c:scaling>
          <c:orientation val="minMax"/>
        </c:scaling>
        <c:axPos val="l"/>
        <c:numFmt formatCode="General" sourceLinked="1"/>
        <c:tickLblPos val="nextTo"/>
        <c:crossAx val="4411020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'1'!$K$72</c:f>
              <c:strCache>
                <c:ptCount val="1"/>
                <c:pt idx="0">
                  <c:v>Нийт учирсан хохирол, сая төг</c:v>
                </c:pt>
              </c:strCache>
            </c:strRef>
          </c:tx>
          <c:dLbls>
            <c:showVal val="1"/>
          </c:dLbls>
          <c:cat>
            <c:strRef>
              <c:f>'1'!$L$71:$O$71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'1'!$L$72:$O$72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32.6</c:v>
                </c:pt>
                <c:pt idx="2">
                  <c:v>34</c:v>
                </c:pt>
                <c:pt idx="3">
                  <c:v>74.8</c:v>
                </c:pt>
              </c:numCache>
            </c:numRef>
          </c:val>
        </c:ser>
        <c:ser>
          <c:idx val="1"/>
          <c:order val="1"/>
          <c:tx>
            <c:strRef>
              <c:f>'1'!$K$73</c:f>
              <c:strCache>
                <c:ptCount val="1"/>
                <c:pt idx="0">
                  <c:v>Нөхөн төлүүлсэн хохирол, сая төг</c:v>
                </c:pt>
              </c:strCache>
            </c:strRef>
          </c:tx>
          <c:dLbls>
            <c:showVal val="1"/>
          </c:dLbls>
          <c:cat>
            <c:strRef>
              <c:f>'1'!$L$71:$O$71</c:f>
              <c:strCache>
                <c:ptCount val="4"/>
                <c:pt idx="0">
                  <c:v>2014.I</c:v>
                </c:pt>
                <c:pt idx="1">
                  <c:v>2015.I</c:v>
                </c:pt>
                <c:pt idx="2">
                  <c:v>2016.I</c:v>
                </c:pt>
                <c:pt idx="3">
                  <c:v>2017.I</c:v>
                </c:pt>
              </c:strCache>
            </c:strRef>
          </c:cat>
          <c:val>
            <c:numRef>
              <c:f>'1'!$L$73:$O$73</c:f>
              <c:numCache>
                <c:formatCode>General</c:formatCode>
                <c:ptCount val="4"/>
                <c:pt idx="0">
                  <c:v>0.3</c:v>
                </c:pt>
                <c:pt idx="1">
                  <c:v>7.9</c:v>
                </c:pt>
                <c:pt idx="2">
                  <c:v>13.3</c:v>
                </c:pt>
                <c:pt idx="3">
                  <c:v>45.8</c:v>
                </c:pt>
              </c:numCache>
            </c:numRef>
          </c:val>
        </c:ser>
        <c:axId val="45941120"/>
        <c:axId val="45974656"/>
      </c:barChart>
      <c:catAx>
        <c:axId val="45941120"/>
        <c:scaling>
          <c:orientation val="minMax"/>
        </c:scaling>
        <c:axPos val="b"/>
        <c:tickLblPos val="nextTo"/>
        <c:crossAx val="45974656"/>
        <c:crosses val="autoZero"/>
        <c:auto val="1"/>
        <c:lblAlgn val="ctr"/>
        <c:lblOffset val="100"/>
      </c:catAx>
      <c:valAx>
        <c:axId val="45974656"/>
        <c:scaling>
          <c:orientation val="minMax"/>
        </c:scaling>
        <c:axPos val="l"/>
        <c:numFmt formatCode="General" sourceLinked="1"/>
        <c:tickLblPos val="nextTo"/>
        <c:crossAx val="4594112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5CEB-C441-4846-A271-AD5C0EB1D8EC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4B5-F969-4D64-885F-94CB7DC28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CC4C-C531-4213-B886-9923FF555CBE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C59B-3F92-4E70-BB19-F4991E2E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B161-4BB8-4E0E-BE40-C3849403957E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B4FA-1002-4738-8D3D-15D9DF63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028A-F856-47F1-8541-1EB1C70F7BBC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1560-1179-4C97-9EA7-36044E52D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8991-51A2-41B8-800E-EF5EA086DA56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10B9-943D-442E-95AF-D4F70BD2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7654-1CFC-495C-B388-0AECC9B1B7F6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69C2-65C3-4DCE-AF04-528750D9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5025-8117-4F72-9CB0-5162EDE99619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6ADA-6201-4BC8-B126-CE477FF0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4389-0D05-429D-A3B6-68DFDBFA38F6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99F-1151-463D-B4DA-52AFCEC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1A55-2D58-44AC-9C97-4E45DB540E02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F8A-1610-45E1-B93F-AA23F49C0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6FB1-64E6-400D-86A1-632CF19A19E6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4CAE-56E6-4580-B0FD-FDB745B4D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31A5-45A7-4D1D-A02C-2D84F725370F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955-E3C0-407B-A8FF-606B0483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D529C-72C0-41C7-BA99-590E24BC7BD0}" type="datetimeFigureOut">
              <a:rPr lang="en-US"/>
              <a:pPr>
                <a:defRPr/>
              </a:pPr>
              <a:t>2017-02-15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59E6A-A79B-4B22-BA8B-C60D3952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Ganbayar\Desktop\19_Hovd dem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2013 bagiin darga surgalt\3_Bayanhongor dem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325"/>
            <a:ext cx="9144000" cy="67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57290" y="714375"/>
            <a:ext cx="7343798" cy="5286393"/>
          </a:xfr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mn-MN" sz="3600" b="1" dirty="0" smtClean="0"/>
              <a:t>БАЯНХОНГОР АЙМГИЙН СТАТИСТИКИЙН ХЭЛТЭС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НИЙГЭМ ЭДИЙН </a:t>
            </a:r>
            <a:br>
              <a:rPr lang="mn-MN" sz="3600" b="1" dirty="0" smtClean="0"/>
            </a:br>
            <a:r>
              <a:rPr lang="mn-MN" sz="3600" b="1" dirty="0" smtClean="0"/>
              <a:t>ЗАСГИЙН БАЙДАЛ 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201</a:t>
            </a:r>
            <a:r>
              <a:rPr lang="en-US" sz="3600" b="1" dirty="0" smtClean="0"/>
              <a:t>7</a:t>
            </a:r>
            <a:r>
              <a:rPr lang="mn-MN" sz="3600" b="1" dirty="0" smtClean="0"/>
              <a:t> ОНЫ </a:t>
            </a:r>
            <a:r>
              <a:rPr lang="en-US" sz="3600" b="1" dirty="0" smtClean="0"/>
              <a:t>01</a:t>
            </a:r>
            <a:r>
              <a:rPr lang="mn-MN" sz="3600" b="1" dirty="0" smtClean="0"/>
              <a:t> САР </a:t>
            </a:r>
            <a:br>
              <a:rPr lang="mn-MN" sz="3600" b="1" dirty="0" smtClean="0"/>
            </a:br>
            <a:r>
              <a:rPr lang="mn-MN" sz="3600" b="1" dirty="0" smtClean="0"/>
              <a:t>ХЭВЛЭЛИЙН БАГА ХУРАЛ</a:t>
            </a:r>
            <a:endParaRPr lang="en-US" sz="3600" b="1" dirty="0" smtClean="0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500188" y="714375"/>
            <a:ext cx="735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00166" y="785794"/>
            <a:ext cx="6929486" cy="92869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3200" b="1" dirty="0" smtClean="0"/>
              <a:t>Том малын зүй бус хорогдол  /тоо толгойгоор/</a:t>
            </a:r>
            <a:endParaRPr lang="en-US" sz="32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475656" y="1916832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9" y="2830511"/>
            <a:ext cx="75724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ХЭРЭГЛЭЭНИЙ ҮНЭ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76" y="857232"/>
            <a:ext cx="7358114" cy="6771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Аймгийн хэрэглээний үнийн индексийн </a:t>
            </a:r>
            <a:r>
              <a:rPr lang="en-US" b="1" dirty="0" smtClean="0"/>
              <a:t>1</a:t>
            </a:r>
            <a:r>
              <a:rPr lang="mn-MN" b="1" dirty="0" smtClean="0"/>
              <a:t> дүгээр сарын өөрчлөлт</a:t>
            </a:r>
          </a:p>
          <a:p>
            <a:pPr algn="ctr"/>
            <a:r>
              <a:rPr lang="mn-MN" b="1" dirty="0" smtClean="0"/>
              <a:t>/ </a:t>
            </a:r>
            <a:r>
              <a:rPr lang="mn-MN" sz="2000" b="1" dirty="0" smtClean="0"/>
              <a:t>бүлгээр</a:t>
            </a:r>
            <a:r>
              <a:rPr lang="mn-MN" b="1" dirty="0" smtClean="0"/>
              <a:t>, хувиар /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87624" y="1772816"/>
          <a:ext cx="7344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857233"/>
            <a:ext cx="721523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Гол нэр төрлийн барааны үнэ </a:t>
            </a:r>
            <a:r>
              <a:rPr lang="mn-MN" b="1" i="1" dirty="0" smtClean="0"/>
              <a:t>/өнгөрсөн онтой харьцуулсанаар /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932040" y="1700808"/>
          <a:ext cx="36004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259632" y="1700808"/>
          <a:ext cx="35283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071678"/>
            <a:ext cx="72152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ТАТВАРЫН ОРЛОГО, </a:t>
            </a:r>
          </a:p>
          <a:p>
            <a:pPr algn="ctr"/>
            <a:r>
              <a:rPr lang="mn-MN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БАНКНЫ ҮЗҮҮЛЭЛТ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928671"/>
            <a:ext cx="6929486" cy="4031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20" b="1" dirty="0" smtClean="0"/>
              <a:t>Төсвийн орлого, </a:t>
            </a:r>
            <a:r>
              <a:rPr lang="mn-MN" sz="2020" b="1" dirty="0" smtClean="0"/>
              <a:t>01 сарын байдлаар/сая төг/</a:t>
            </a:r>
            <a:endParaRPr lang="en-US" sz="202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03648" y="1628800"/>
          <a:ext cx="69127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14414" y="785794"/>
            <a:ext cx="7215238" cy="8572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ХАДГАЛАМЖ, ЗЭЭЛИЙН ҮЗҮҮЛЭЛТҮҮД, </a:t>
            </a:r>
            <a:br>
              <a:rPr lang="mn-MN" sz="2400" b="1" dirty="0" smtClean="0"/>
            </a:br>
            <a:r>
              <a:rPr lang="mn-MN" sz="2400" b="1" dirty="0" smtClean="0"/>
              <a:t> 01 САРЫН БАЙДЛААР</a:t>
            </a:r>
            <a:r>
              <a:rPr lang="en-US" sz="2400" b="1" dirty="0" smtClean="0"/>
              <a:t>/</a:t>
            </a:r>
            <a:r>
              <a:rPr lang="mn-MN" sz="2400" b="1" dirty="0" smtClean="0"/>
              <a:t>сая.төг/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59632" y="1916832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85852" y="1142984"/>
            <a:ext cx="7072362" cy="3357586"/>
          </a:xfrm>
        </p:spPr>
        <p:txBody>
          <a:bodyPr/>
          <a:lstStyle/>
          <a:p>
            <a:r>
              <a:rPr lang="mn-MN" b="1" dirty="0" smtClean="0"/>
              <a:t>АЖ ҮЙЛДВЭРИЙН САЛБАРЫН</a:t>
            </a:r>
            <a:br>
              <a:rPr lang="mn-MN" b="1" dirty="0" smtClean="0"/>
            </a:br>
            <a:r>
              <a:rPr lang="mn-MN" b="1" dirty="0" smtClean="0"/>
              <a:t>ҮЗҮҮЛЭЛТ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/>
          <a:lstStyle/>
          <a:p>
            <a:r>
              <a:rPr lang="mn-MN" sz="2400" b="1" dirty="0" smtClean="0"/>
              <a:t>Аж үйлдвэрийн салбарын үйлдвэрлэлт /сая.төг/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3429001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 smtClean="0"/>
              <a:t>Гол нэр төрлийн бүтээгдэхүүн үйлдвэрлэлт /биет</a:t>
            </a:r>
            <a:r>
              <a:rPr lang="en-US" b="1" dirty="0" smtClean="0"/>
              <a:t>  </a:t>
            </a:r>
            <a:r>
              <a:rPr lang="mn-MN" b="1" dirty="0" smtClean="0"/>
              <a:t>хэмжээ/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187624" y="1340768"/>
          <a:ext cx="741682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115616" y="3789040"/>
          <a:ext cx="74168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 – Эрүүл мэнд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786190"/>
            <a:ext cx="457222" cy="4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357258" y="4000504"/>
            <a:ext cx="7429584" cy="15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609586" y="2676901"/>
            <a:ext cx="2643983" cy="477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43504" y="1214422"/>
          <a:ext cx="3500462" cy="585088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280738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Нялхасын эндэгдэл 1000 амьд төрөлтөд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2016,2017 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оны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сарын байдлаар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28">
                <a:tc>
                  <a:txBody>
                    <a:bodyPr/>
                    <a:lstStyle/>
                    <a:p>
                      <a:pPr algn="l" fontAlgn="b"/>
                      <a:endParaRPr lang="mn-MN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1115616" y="1268760"/>
          <a:ext cx="367240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5004048" y="1628800"/>
          <a:ext cx="38164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187624" y="4149080"/>
          <a:ext cx="763284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615262" cy="84615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800" b="1" dirty="0" smtClean="0"/>
              <a:t>НИЙГМИЙН ҮЗҮҮЛЭЛТҮҮД - хөдөлмөр</a:t>
            </a:r>
            <a:br>
              <a:rPr lang="mn-MN" sz="2800" b="1" dirty="0" smtClean="0"/>
            </a:br>
            <a:r>
              <a:rPr lang="mn-MN" sz="2800" b="1" dirty="0" smtClean="0"/>
              <a:t>эрхлэлт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71538" y="1643051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1400" b="1" dirty="0" smtClean="0"/>
              <a:t>Хөдөлмөрийн хэлтэст бүртгэлтэй ажилгүйчүүд болон, зуучлагдаж </a:t>
            </a:r>
            <a:r>
              <a:rPr lang="ru-RU" sz="1400" b="1" dirty="0" smtClean="0"/>
              <a:t>ажилд </a:t>
            </a:r>
            <a:endParaRPr lang="mn-MN" sz="1400" b="1" dirty="0" smtClean="0"/>
          </a:p>
          <a:p>
            <a:pPr algn="ctr"/>
            <a:r>
              <a:rPr lang="ru-RU" sz="1400" b="1" dirty="0" smtClean="0"/>
              <a:t>орсон иргэд, </a:t>
            </a:r>
            <a:r>
              <a:rPr lang="mn-MN" sz="1400" b="1" dirty="0" smtClean="0"/>
              <a:t>201</a:t>
            </a:r>
            <a:r>
              <a:rPr lang="en-US" sz="1400" b="1" dirty="0" smtClean="0"/>
              <a:t>4</a:t>
            </a:r>
            <a:r>
              <a:rPr lang="mn-MN" sz="1400" b="1" dirty="0" smtClean="0"/>
              <a:t>, 201</a:t>
            </a:r>
            <a:r>
              <a:rPr lang="en-US" sz="1400" b="1" dirty="0" smtClean="0"/>
              <a:t>5,2016,2017 </a:t>
            </a:r>
            <a:r>
              <a:rPr lang="mn-MN" sz="1400" b="1" dirty="0" smtClean="0"/>
              <a:t>оны</a:t>
            </a:r>
            <a:r>
              <a:rPr lang="ru-RU" sz="1400" b="1" dirty="0" smtClean="0"/>
              <a:t> эхний </a:t>
            </a:r>
            <a:r>
              <a:rPr lang="en-US" sz="1400" b="1" dirty="0" smtClean="0"/>
              <a:t>01</a:t>
            </a:r>
            <a:r>
              <a:rPr lang="ru-RU" sz="1400" b="1" dirty="0" smtClean="0"/>
              <a:t> сарын байдлаар</a:t>
            </a:r>
            <a:endParaRPr lang="en-US" sz="14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187624" y="2204864"/>
          <a:ext cx="75608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286676" cy="92869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НИЙГМИЙН ҮЗҮҮЛЭЛТҮҮД  -  ШИНЭ</a:t>
            </a:r>
            <a:br>
              <a:rPr lang="mn-MN" sz="2400" b="1" dirty="0" smtClean="0"/>
            </a:br>
            <a:r>
              <a:rPr lang="mn-MN" sz="2400" b="1" dirty="0" smtClean="0"/>
              <a:t>АЖЛЫН БАЙР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59632" y="1844824"/>
          <a:ext cx="727280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халамжийн</a:t>
            </a:r>
            <a:r>
              <a:rPr lang="en-US" sz="2000" b="1" dirty="0" smtClean="0"/>
              <a:t> </a:t>
            </a:r>
            <a:r>
              <a:rPr lang="mn-MN" sz="2000" b="1" dirty="0" smtClean="0"/>
              <a:t>үйлчилгээ,</a:t>
            </a:r>
            <a:br>
              <a:rPr lang="mn-MN" sz="2000" b="1" dirty="0" smtClean="0"/>
            </a:br>
            <a:r>
              <a:rPr lang="ru-RU" sz="2000" b="1" dirty="0" smtClean="0"/>
              <a:t> </a:t>
            </a:r>
            <a:r>
              <a:rPr lang="en-US" sz="2000" b="1" dirty="0" smtClean="0"/>
              <a:t>01</a:t>
            </a:r>
            <a:r>
              <a:rPr lang="ru-RU" sz="2000" b="1" dirty="0" smtClean="0"/>
              <a:t> сарын байдлаар мян. төг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- 01</a:t>
            </a:r>
            <a:r>
              <a:rPr lang="mn-MN" sz="2000" b="1" dirty="0" smtClean="0"/>
              <a:t> САРЫН БАЙДЛААР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mn-MN" sz="2000" b="1" dirty="0" smtClean="0"/>
              <a:t>БҮРТГҮҮЛСЭН ГЭМТ ХЭРЭГ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115616" y="1628800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</a:t>
            </a:r>
            <a:br>
              <a:rPr lang="en-US" sz="2000" b="1" dirty="0" smtClean="0"/>
            </a:br>
            <a:r>
              <a:rPr lang="en-US" sz="2000" b="1" dirty="0" smtClean="0"/>
              <a:t>   </a:t>
            </a:r>
            <a:r>
              <a:rPr lang="mn-MN" sz="2000" b="1" dirty="0" smtClean="0"/>
              <a:t>ГЭМТ</a:t>
            </a:r>
            <a:r>
              <a:rPr lang="en-US" sz="2000" b="1" dirty="0" smtClean="0"/>
              <a:t>  </a:t>
            </a:r>
            <a:r>
              <a:rPr lang="mn-MN" sz="2000" b="1" dirty="0" smtClean="0"/>
              <a:t>ХЭРЭГ, ТӨРЛӨӨР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115616" y="1628800"/>
          <a:ext cx="75608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ГЭМТ</a:t>
            </a:r>
            <a:br>
              <a:rPr lang="mn-MN" sz="2000" b="1" dirty="0" smtClean="0"/>
            </a:br>
            <a:r>
              <a:rPr lang="mn-MN" sz="2000" b="1" dirty="0" smtClean="0"/>
              <a:t>ХЭРГИЙН УЛМААС УЧИРСАН ХОХИРОЛ, САЯ ТӨГРӨГ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115616" y="1628800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04" y="2071678"/>
            <a:ext cx="628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Хөдөө аж ахуйн</a:t>
            </a:r>
          </a:p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САЛБАРЫН </a:t>
            </a:r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Зарим </a:t>
            </a:r>
          </a:p>
          <a:p>
            <a:pPr algn="ctr"/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үзүүлэлтүүд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156</Words>
  <Application>Microsoft Office PowerPoint</Application>
  <PresentationFormat>On-screen Show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БАЯНХОНГОР АЙМГИЙН СТАТИСТИКИЙН ХЭЛТЭС  НИЙГЭМ ЭДИЙН  ЗАСГИЙН БАЙДАЛ   2017 ОНЫ 01 САР  ХЭВЛЭЛИЙН БАГА ХУРАЛ</vt:lpstr>
      <vt:lpstr>ХҮН АМ, НИЙГМИЙН ҮЗҮҮЛЭЛТ – Эрүүл мэнд</vt:lpstr>
      <vt:lpstr>НИЙГМИЙН ҮЗҮҮЛЭЛТҮҮД - хөдөлмөр эрхлэлт</vt:lpstr>
      <vt:lpstr>НИЙГМИЙН ҮЗҮҮЛЭЛТҮҮД  -  ШИНЭ АЖЛЫН БАЙР</vt:lpstr>
      <vt:lpstr>НИЙГМИЙН ҮЗҮҮЛЭЛТҮҮД  -  халамжийн үйлчилгээ,  01 сарын байдлаар мян. төг</vt:lpstr>
      <vt:lpstr>НИЙГМИЙН ҮЗҮҮЛЭЛТҮҮД  - 01 САРЫН БАЙДЛААР  БҮРТГҮҮЛСЭН ГЭМТ ХЭРЭГ</vt:lpstr>
      <vt:lpstr>НИЙГМИЙН ҮЗҮҮЛЭЛТҮҮД  -     ГЭМТ  ХЭРЭГ, ТӨРЛӨӨР</vt:lpstr>
      <vt:lpstr>НИЙГМИЙН ҮЗҮҮЛЭЛТҮҮД  -  ГЭМТ ХЭРГИЙН УЛМААС УЧИРСАН ХОХИРОЛ, САЯ ТӨГРӨГ</vt:lpstr>
      <vt:lpstr>Slide 9</vt:lpstr>
      <vt:lpstr>Том малын зүй бус хорогдол  /тоо толгойгоор/</vt:lpstr>
      <vt:lpstr>Slide 11</vt:lpstr>
      <vt:lpstr>Slide 12</vt:lpstr>
      <vt:lpstr>Slide 13</vt:lpstr>
      <vt:lpstr>Slide 14</vt:lpstr>
      <vt:lpstr>Slide 15</vt:lpstr>
      <vt:lpstr>ХАДГАЛАМЖ, ЗЭЭЛИЙН ҮЗҮҮЛЭЛТҮҮД,   01 САРЫН БАЙДЛААР/сая.төг/</vt:lpstr>
      <vt:lpstr>АЖ ҮЙЛДВЭРИЙН САЛБАРЫН ҮЗҮҮЛЭЛТ</vt:lpstr>
      <vt:lpstr>Аж үйлдвэрийн салбарын үйлдвэрлэлт /сая.төг/</vt:lpstr>
    </vt:vector>
  </TitlesOfParts>
  <Company>statistik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erdenesyren</dc:creator>
  <cp:lastModifiedBy>User</cp:lastModifiedBy>
  <cp:revision>250</cp:revision>
  <dcterms:created xsi:type="dcterms:W3CDTF">2007-01-14T19:26:04Z</dcterms:created>
  <dcterms:modified xsi:type="dcterms:W3CDTF">2017-02-15T03:56:24Z</dcterms:modified>
</cp:coreProperties>
</file>