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7" r:id="rId4"/>
    <p:sldId id="288" r:id="rId5"/>
    <p:sldId id="289" r:id="rId6"/>
    <p:sldId id="290" r:id="rId7"/>
    <p:sldId id="291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05" autoAdjust="0"/>
    <p:restoredTop sz="94660"/>
  </p:normalViewPr>
  <p:slideViewPr>
    <p:cSldViewPr>
      <p:cViewPr varScale="1">
        <p:scale>
          <a:sx n="89" d="100"/>
          <a:sy n="89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'6'!$J$141</c:f>
              <c:strCache>
                <c:ptCount val="1"/>
                <c:pt idx="0">
                  <c:v>2014.VIII</c:v>
                </c:pt>
              </c:strCache>
            </c:strRef>
          </c:tx>
          <c:dLbls>
            <c:showVal val="1"/>
          </c:dLbls>
          <c:cat>
            <c:strRef>
              <c:f>'6'!$K$140:$L$140</c:f>
              <c:strCache>
                <c:ptCount val="2"/>
                <c:pt idx="0">
                  <c:v>Амаржсан эх</c:v>
                </c:pt>
                <c:pt idx="1">
                  <c:v>Амьд төрсөн хүүхэд</c:v>
                </c:pt>
              </c:strCache>
            </c:strRef>
          </c:cat>
          <c:val>
            <c:numRef>
              <c:f>'6'!$K$141:$L$141</c:f>
              <c:numCache>
                <c:formatCode>General</c:formatCode>
                <c:ptCount val="2"/>
                <c:pt idx="0">
                  <c:v>1454</c:v>
                </c:pt>
                <c:pt idx="1">
                  <c:v>1460</c:v>
                </c:pt>
              </c:numCache>
            </c:numRef>
          </c:val>
        </c:ser>
        <c:ser>
          <c:idx val="1"/>
          <c:order val="1"/>
          <c:tx>
            <c:strRef>
              <c:f>'6'!$J$142</c:f>
              <c:strCache>
                <c:ptCount val="1"/>
                <c:pt idx="0">
                  <c:v>2015.VIII</c:v>
                </c:pt>
              </c:strCache>
            </c:strRef>
          </c:tx>
          <c:dLbls>
            <c:showVal val="1"/>
          </c:dLbls>
          <c:cat>
            <c:strRef>
              <c:f>'6'!$K$140:$L$140</c:f>
              <c:strCache>
                <c:ptCount val="2"/>
                <c:pt idx="0">
                  <c:v>Амаржсан эх</c:v>
                </c:pt>
                <c:pt idx="1">
                  <c:v>Амьд төрсөн хүүхэд</c:v>
                </c:pt>
              </c:strCache>
            </c:strRef>
          </c:cat>
          <c:val>
            <c:numRef>
              <c:f>'6'!$K$142:$L$142</c:f>
              <c:numCache>
                <c:formatCode>General</c:formatCode>
                <c:ptCount val="2"/>
                <c:pt idx="0">
                  <c:v>1430</c:v>
                </c:pt>
                <c:pt idx="1">
                  <c:v>1434</c:v>
                </c:pt>
              </c:numCache>
            </c:numRef>
          </c:val>
        </c:ser>
        <c:axId val="66177280"/>
        <c:axId val="68943872"/>
      </c:barChart>
      <c:catAx>
        <c:axId val="66177280"/>
        <c:scaling>
          <c:orientation val="minMax"/>
        </c:scaling>
        <c:axPos val="b"/>
        <c:tickLblPos val="nextTo"/>
        <c:crossAx val="68943872"/>
        <c:crosses val="autoZero"/>
        <c:auto val="1"/>
        <c:lblAlgn val="ctr"/>
        <c:lblOffset val="100"/>
      </c:catAx>
      <c:valAx>
        <c:axId val="68943872"/>
        <c:scaling>
          <c:orientation val="minMax"/>
        </c:scaling>
        <c:axPos val="l"/>
        <c:numFmt formatCode="General" sourceLinked="1"/>
        <c:tickLblPos val="nextTo"/>
        <c:crossAx val="6617728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'8'!$L$226</c:f>
              <c:strCache>
                <c:ptCount val="1"/>
                <c:pt idx="0">
                  <c:v>2014 оны 08 сарын дундаж үнэ, төг</c:v>
                </c:pt>
              </c:strCache>
            </c:strRef>
          </c:tx>
          <c:dLbls>
            <c:dLbl>
              <c:idx val="1"/>
              <c:layout>
                <c:manualLayout>
                  <c:x val="-2.7777777777777811E-2"/>
                  <c:y val="0"/>
                </c:manualLayout>
              </c:layout>
              <c:showVal val="1"/>
            </c:dLbl>
            <c:showVal val="1"/>
          </c:dLbls>
          <c:cat>
            <c:strRef>
              <c:f>'8'!$K$227:$K$230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'8'!$L$227:$L$230</c:f>
              <c:numCache>
                <c:formatCode>General</c:formatCode>
                <c:ptCount val="4"/>
                <c:pt idx="0">
                  <c:v>1000</c:v>
                </c:pt>
                <c:pt idx="1">
                  <c:v>4500</c:v>
                </c:pt>
                <c:pt idx="2">
                  <c:v>5500</c:v>
                </c:pt>
                <c:pt idx="3">
                  <c:v>4000</c:v>
                </c:pt>
              </c:numCache>
            </c:numRef>
          </c:val>
        </c:ser>
        <c:ser>
          <c:idx val="1"/>
          <c:order val="1"/>
          <c:tx>
            <c:strRef>
              <c:f>'8'!$M$226</c:f>
              <c:strCache>
                <c:ptCount val="1"/>
                <c:pt idx="0">
                  <c:v>2015 оны 08 сарын дундаж үнэ, төг</c:v>
                </c:pt>
              </c:strCache>
            </c:strRef>
          </c:tx>
          <c:dLbls>
            <c:dLbl>
              <c:idx val="3"/>
              <c:layout>
                <c:manualLayout>
                  <c:x val="3.0555555555555565E-2"/>
                  <c:y val="0"/>
                </c:manualLayout>
              </c:layout>
              <c:showVal val="1"/>
            </c:dLbl>
            <c:showVal val="1"/>
          </c:dLbls>
          <c:cat>
            <c:strRef>
              <c:f>'8'!$K$227:$K$230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'8'!$M$227:$M$230</c:f>
              <c:numCache>
                <c:formatCode>General</c:formatCode>
                <c:ptCount val="4"/>
                <c:pt idx="0">
                  <c:v>1300</c:v>
                </c:pt>
                <c:pt idx="1">
                  <c:v>4500</c:v>
                </c:pt>
                <c:pt idx="2">
                  <c:v>6000</c:v>
                </c:pt>
                <c:pt idx="3">
                  <c:v>3800</c:v>
                </c:pt>
              </c:numCache>
            </c:numRef>
          </c:val>
        </c:ser>
        <c:axId val="73355264"/>
        <c:axId val="73356800"/>
      </c:barChart>
      <c:catAx>
        <c:axId val="73355264"/>
        <c:scaling>
          <c:orientation val="minMax"/>
        </c:scaling>
        <c:axPos val="b"/>
        <c:tickLblPos val="nextTo"/>
        <c:crossAx val="73356800"/>
        <c:crosses val="autoZero"/>
        <c:auto val="1"/>
        <c:lblAlgn val="ctr"/>
        <c:lblOffset val="100"/>
      </c:catAx>
      <c:valAx>
        <c:axId val="73356800"/>
        <c:scaling>
          <c:orientation val="minMax"/>
        </c:scaling>
        <c:axPos val="l"/>
        <c:numFmt formatCode="General" sourceLinked="1"/>
        <c:tickLblPos val="nextTo"/>
        <c:crossAx val="7335526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'8'!$L$242</c:f>
              <c:strCache>
                <c:ptCount val="1"/>
                <c:pt idx="0">
                  <c:v>2014 оны 08 сарын дундаж үнэ, төг</c:v>
                </c:pt>
              </c:strCache>
            </c:strRef>
          </c:tx>
          <c:dLbls>
            <c:dLbl>
              <c:idx val="0"/>
              <c:layout>
                <c:manualLayout>
                  <c:x val="-2.222222222222224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222222222222224E-2"/>
                  <c:y val="4.629629629629612E-3"/>
                </c:manualLayout>
              </c:layout>
              <c:showVal val="1"/>
            </c:dLbl>
            <c:showVal val="1"/>
          </c:dLbls>
          <c:cat>
            <c:strRef>
              <c:f>'8'!$K$243:$K$245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'8'!$L$243:$L$245</c:f>
              <c:numCache>
                <c:formatCode>General</c:formatCode>
                <c:ptCount val="3"/>
                <c:pt idx="0">
                  <c:v>1620</c:v>
                </c:pt>
                <c:pt idx="1">
                  <c:v>1810</c:v>
                </c:pt>
                <c:pt idx="2">
                  <c:v>1890</c:v>
                </c:pt>
              </c:numCache>
            </c:numRef>
          </c:val>
        </c:ser>
        <c:ser>
          <c:idx val="1"/>
          <c:order val="1"/>
          <c:tx>
            <c:strRef>
              <c:f>'8'!$M$242</c:f>
              <c:strCache>
                <c:ptCount val="1"/>
                <c:pt idx="0">
                  <c:v>2015 оны 08 сарын дундаж үнэ, төг</c:v>
                </c:pt>
              </c:strCache>
            </c:strRef>
          </c:tx>
          <c:dLbls>
            <c:dLbl>
              <c:idx val="2"/>
              <c:layout>
                <c:manualLayout>
                  <c:x val="3.6111111111111129E-2"/>
                  <c:y val="0"/>
                </c:manualLayout>
              </c:layout>
              <c:showVal val="1"/>
            </c:dLbl>
            <c:showVal val="1"/>
          </c:dLbls>
          <c:cat>
            <c:strRef>
              <c:f>'8'!$K$243:$K$245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'8'!$M$243:$M$245</c:f>
              <c:numCache>
                <c:formatCode>General</c:formatCode>
                <c:ptCount val="3"/>
                <c:pt idx="0">
                  <c:v>1620</c:v>
                </c:pt>
                <c:pt idx="1">
                  <c:v>1810</c:v>
                </c:pt>
                <c:pt idx="2">
                  <c:v>1890</c:v>
                </c:pt>
              </c:numCache>
            </c:numRef>
          </c:val>
        </c:ser>
        <c:shape val="cylinder"/>
        <c:axId val="73382528"/>
        <c:axId val="71893376"/>
        <c:axId val="0"/>
      </c:bar3DChart>
      <c:catAx>
        <c:axId val="73382528"/>
        <c:scaling>
          <c:orientation val="minMax"/>
        </c:scaling>
        <c:axPos val="b"/>
        <c:tickLblPos val="nextTo"/>
        <c:crossAx val="71893376"/>
        <c:crosses val="autoZero"/>
        <c:auto val="1"/>
        <c:lblAlgn val="ctr"/>
        <c:lblOffset val="100"/>
      </c:catAx>
      <c:valAx>
        <c:axId val="71893376"/>
        <c:scaling>
          <c:orientation val="minMax"/>
        </c:scaling>
        <c:axPos val="l"/>
        <c:numFmt formatCode="General" sourceLinked="1"/>
        <c:tickLblPos val="nextTo"/>
        <c:crossAx val="7338252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'6'!$K$97:$K$99</c:f>
              <c:strCache>
                <c:ptCount val="3"/>
                <c:pt idx="0">
                  <c:v>2013.VIII</c:v>
                </c:pt>
                <c:pt idx="1">
                  <c:v>2014.VIII</c:v>
                </c:pt>
                <c:pt idx="2">
                  <c:v>2015.VIII</c:v>
                </c:pt>
              </c:strCache>
            </c:strRef>
          </c:cat>
          <c:val>
            <c:numRef>
              <c:f>'6'!$L$97:$L$99</c:f>
              <c:numCache>
                <c:formatCode>General</c:formatCode>
                <c:ptCount val="3"/>
                <c:pt idx="0">
                  <c:v>4042.7</c:v>
                </c:pt>
                <c:pt idx="1">
                  <c:v>4674.3</c:v>
                </c:pt>
                <c:pt idx="2">
                  <c:v>4843.2</c:v>
                </c:pt>
              </c:numCache>
            </c:numRef>
          </c:val>
        </c:ser>
        <c:axId val="71939584"/>
        <c:axId val="71941120"/>
      </c:barChart>
      <c:catAx>
        <c:axId val="71939584"/>
        <c:scaling>
          <c:orientation val="minMax"/>
        </c:scaling>
        <c:axPos val="b"/>
        <c:tickLblPos val="nextTo"/>
        <c:crossAx val="71941120"/>
        <c:crosses val="autoZero"/>
        <c:auto val="1"/>
        <c:lblAlgn val="ctr"/>
        <c:lblOffset val="100"/>
      </c:catAx>
      <c:valAx>
        <c:axId val="71941120"/>
        <c:scaling>
          <c:orientation val="minMax"/>
        </c:scaling>
        <c:axPos val="l"/>
        <c:numFmt formatCode="General" sourceLinked="1"/>
        <c:tickLblPos val="nextTo"/>
        <c:crossAx val="71939584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'8'!$K$109</c:f>
              <c:strCache>
                <c:ptCount val="1"/>
                <c:pt idx="0">
                  <c:v>Зээлийн өрийн үлдэгдэл</c:v>
                </c:pt>
              </c:strCache>
            </c:strRef>
          </c:tx>
          <c:dLbls>
            <c:showVal val="1"/>
          </c:dLbls>
          <c:cat>
            <c:strRef>
              <c:f>'8'!$L$108:$M$108</c:f>
              <c:strCache>
                <c:ptCount val="2"/>
                <c:pt idx="0">
                  <c:v>2014.VIII</c:v>
                </c:pt>
                <c:pt idx="1">
                  <c:v>2015.VIII</c:v>
                </c:pt>
              </c:strCache>
            </c:strRef>
          </c:cat>
          <c:val>
            <c:numRef>
              <c:f>'8'!$L$109:$M$109</c:f>
              <c:numCache>
                <c:formatCode>General</c:formatCode>
                <c:ptCount val="2"/>
                <c:pt idx="0">
                  <c:v>124856.9</c:v>
                </c:pt>
                <c:pt idx="1">
                  <c:v>119085.4</c:v>
                </c:pt>
              </c:numCache>
            </c:numRef>
          </c:val>
        </c:ser>
        <c:ser>
          <c:idx val="1"/>
          <c:order val="1"/>
          <c:tx>
            <c:strRef>
              <c:f>'8'!$K$110</c:f>
              <c:strCache>
                <c:ptCount val="1"/>
                <c:pt idx="0">
                  <c:v>Иргэдийн хадгаламж</c:v>
                </c:pt>
              </c:strCache>
            </c:strRef>
          </c:tx>
          <c:dLbls>
            <c:showVal val="1"/>
          </c:dLbls>
          <c:cat>
            <c:strRef>
              <c:f>'8'!$L$108:$M$108</c:f>
              <c:strCache>
                <c:ptCount val="2"/>
                <c:pt idx="0">
                  <c:v>2014.VIII</c:v>
                </c:pt>
                <c:pt idx="1">
                  <c:v>2015.VIII</c:v>
                </c:pt>
              </c:strCache>
            </c:strRef>
          </c:cat>
          <c:val>
            <c:numRef>
              <c:f>'8'!$L$110:$M$110</c:f>
              <c:numCache>
                <c:formatCode>General</c:formatCode>
                <c:ptCount val="2"/>
                <c:pt idx="0">
                  <c:v>43956.800000000003</c:v>
                </c:pt>
                <c:pt idx="1">
                  <c:v>46893.9</c:v>
                </c:pt>
              </c:numCache>
            </c:numRef>
          </c:val>
        </c:ser>
        <c:axId val="73408896"/>
        <c:axId val="73410432"/>
      </c:barChart>
      <c:catAx>
        <c:axId val="73408896"/>
        <c:scaling>
          <c:orientation val="minMax"/>
        </c:scaling>
        <c:axPos val="b"/>
        <c:tickLblPos val="nextTo"/>
        <c:crossAx val="73410432"/>
        <c:crosses val="autoZero"/>
        <c:auto val="1"/>
        <c:lblAlgn val="ctr"/>
        <c:lblOffset val="100"/>
      </c:catAx>
      <c:valAx>
        <c:axId val="73410432"/>
        <c:scaling>
          <c:orientation val="minMax"/>
        </c:scaling>
        <c:axPos val="l"/>
        <c:numFmt formatCode="General" sourceLinked="1"/>
        <c:tickLblPos val="nextTo"/>
        <c:crossAx val="7340889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9.1350038882246215E-2"/>
          <c:y val="7.4548702245552628E-2"/>
          <c:w val="0.88284565854782904"/>
          <c:h val="0.79822506561679785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'6'!$P$120:$P$122</c:f>
              <c:strCache>
                <c:ptCount val="3"/>
                <c:pt idx="0">
                  <c:v>2013.VIII</c:v>
                </c:pt>
                <c:pt idx="1">
                  <c:v>2014.VIII</c:v>
                </c:pt>
                <c:pt idx="2">
                  <c:v>2015.VIII</c:v>
                </c:pt>
              </c:strCache>
            </c:strRef>
          </c:cat>
          <c:val>
            <c:numRef>
              <c:f>'6'!$Q$120:$Q$122</c:f>
              <c:numCache>
                <c:formatCode>General</c:formatCode>
                <c:ptCount val="3"/>
                <c:pt idx="0">
                  <c:v>2296.6999999999998</c:v>
                </c:pt>
                <c:pt idx="1">
                  <c:v>2516.1</c:v>
                </c:pt>
                <c:pt idx="2">
                  <c:v>2437.9</c:v>
                </c:pt>
              </c:numCache>
            </c:numRef>
          </c:val>
        </c:ser>
        <c:shape val="cone"/>
        <c:axId val="73281920"/>
        <c:axId val="73283456"/>
        <c:axId val="0"/>
      </c:bar3DChart>
      <c:catAx>
        <c:axId val="73281920"/>
        <c:scaling>
          <c:orientation val="minMax"/>
        </c:scaling>
        <c:axPos val="b"/>
        <c:tickLblPos val="nextTo"/>
        <c:crossAx val="73283456"/>
        <c:crosses val="autoZero"/>
        <c:auto val="1"/>
        <c:lblAlgn val="ctr"/>
        <c:lblOffset val="100"/>
      </c:catAx>
      <c:valAx>
        <c:axId val="73283456"/>
        <c:scaling>
          <c:orientation val="minMax"/>
        </c:scaling>
        <c:axPos val="l"/>
        <c:numFmt formatCode="General" sourceLinked="1"/>
        <c:tickLblPos val="nextTo"/>
        <c:crossAx val="73281920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5.9326018022224841E-2"/>
          <c:y val="0.1816525481794298"/>
          <c:w val="0.94067398197777519"/>
          <c:h val="0.64626264069984862"/>
        </c:manualLayout>
      </c:layout>
      <c:bar3DChart>
        <c:barDir val="col"/>
        <c:grouping val="clustered"/>
        <c:ser>
          <c:idx val="0"/>
          <c:order val="0"/>
          <c:tx>
            <c:strRef>
              <c:f>'8'!$K$129</c:f>
              <c:strCache>
                <c:ptCount val="1"/>
                <c:pt idx="0">
                  <c:v>Түгээсэн цэвэр ус мян.м3</c:v>
                </c:pt>
              </c:strCache>
            </c:strRef>
          </c:tx>
          <c:dLbls>
            <c:showVal val="1"/>
          </c:dLbls>
          <c:cat>
            <c:strRef>
              <c:f>'8'!$L$128:$N$128</c:f>
              <c:strCache>
                <c:ptCount val="3"/>
                <c:pt idx="0">
                  <c:v>2013.VIII</c:v>
                </c:pt>
                <c:pt idx="1">
                  <c:v>2014.VIII</c:v>
                </c:pt>
                <c:pt idx="2">
                  <c:v>2015.VIII</c:v>
                </c:pt>
              </c:strCache>
            </c:strRef>
          </c:cat>
          <c:val>
            <c:numRef>
              <c:f>'8'!$L$129:$N$129</c:f>
              <c:numCache>
                <c:formatCode>General</c:formatCode>
                <c:ptCount val="3"/>
                <c:pt idx="0">
                  <c:v>97.1</c:v>
                </c:pt>
                <c:pt idx="1">
                  <c:v>140.30000000000001</c:v>
                </c:pt>
                <c:pt idx="2">
                  <c:v>144.6</c:v>
                </c:pt>
              </c:numCache>
            </c:numRef>
          </c:val>
        </c:ser>
        <c:ser>
          <c:idx val="1"/>
          <c:order val="1"/>
          <c:tx>
            <c:strRef>
              <c:f>'8'!$K$130</c:f>
              <c:strCache>
                <c:ptCount val="1"/>
                <c:pt idx="0">
                  <c:v>Чулуун нүүрс мян.тн</c:v>
                </c:pt>
              </c:strCache>
            </c:strRef>
          </c:tx>
          <c:dLbls>
            <c:showVal val="1"/>
          </c:dLbls>
          <c:cat>
            <c:strRef>
              <c:f>'8'!$L$128:$N$128</c:f>
              <c:strCache>
                <c:ptCount val="3"/>
                <c:pt idx="0">
                  <c:v>2013.VIII</c:v>
                </c:pt>
                <c:pt idx="1">
                  <c:v>2014.VIII</c:v>
                </c:pt>
                <c:pt idx="2">
                  <c:v>2015.VIII</c:v>
                </c:pt>
              </c:strCache>
            </c:strRef>
          </c:cat>
          <c:val>
            <c:numRef>
              <c:f>'8'!$L$130:$N$130</c:f>
              <c:numCache>
                <c:formatCode>General</c:formatCode>
                <c:ptCount val="3"/>
                <c:pt idx="0">
                  <c:v>11.2</c:v>
                </c:pt>
                <c:pt idx="1">
                  <c:v>14.7</c:v>
                </c:pt>
                <c:pt idx="2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'8'!$K$131</c:f>
              <c:strCache>
                <c:ptCount val="1"/>
                <c:pt idx="0">
                  <c:v>Дулааны эрчим хүч мян.Гкал</c:v>
                </c:pt>
              </c:strCache>
            </c:strRef>
          </c:tx>
          <c:dLbls>
            <c:showVal val="1"/>
          </c:dLbls>
          <c:cat>
            <c:strRef>
              <c:f>'8'!$L$128:$N$128</c:f>
              <c:strCache>
                <c:ptCount val="3"/>
                <c:pt idx="0">
                  <c:v>2013.VIII</c:v>
                </c:pt>
                <c:pt idx="1">
                  <c:v>2014.VIII</c:v>
                </c:pt>
                <c:pt idx="2">
                  <c:v>2015.VIII</c:v>
                </c:pt>
              </c:strCache>
            </c:strRef>
          </c:cat>
          <c:val>
            <c:numRef>
              <c:f>'8'!$L$131:$N$131</c:f>
              <c:numCache>
                <c:formatCode>General</c:formatCode>
                <c:ptCount val="3"/>
                <c:pt idx="0">
                  <c:v>108.1</c:v>
                </c:pt>
                <c:pt idx="1">
                  <c:v>113</c:v>
                </c:pt>
                <c:pt idx="2">
                  <c:v>105.7</c:v>
                </c:pt>
              </c:numCache>
            </c:numRef>
          </c:val>
        </c:ser>
        <c:shape val="cylinder"/>
        <c:axId val="120343168"/>
        <c:axId val="120763520"/>
        <c:axId val="0"/>
      </c:bar3DChart>
      <c:catAx>
        <c:axId val="120343168"/>
        <c:scaling>
          <c:orientation val="minMax"/>
        </c:scaling>
        <c:axPos val="b"/>
        <c:tickLblPos val="nextTo"/>
        <c:crossAx val="120763520"/>
        <c:crosses val="autoZero"/>
        <c:auto val="1"/>
        <c:lblAlgn val="ctr"/>
        <c:lblOffset val="100"/>
      </c:catAx>
      <c:valAx>
        <c:axId val="120763520"/>
        <c:scaling>
          <c:orientation val="minMax"/>
        </c:scaling>
        <c:axPos val="l"/>
        <c:numFmt formatCode="General" sourceLinked="1"/>
        <c:tickLblPos val="nextTo"/>
        <c:crossAx val="12034316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0599518810148823E-2"/>
          <c:y val="7.4548702245552642E-2"/>
          <c:w val="0.90951159230096246"/>
          <c:h val="0.79822506561679785"/>
        </c:manualLayout>
      </c:layout>
      <c:lineChart>
        <c:grouping val="standard"/>
        <c:ser>
          <c:idx val="0"/>
          <c:order val="0"/>
          <c:tx>
            <c:strRef>
              <c:f>'6'!$K$160</c:f>
              <c:strCache>
                <c:ptCount val="1"/>
                <c:pt idx="0">
                  <c:v>2014 он</c:v>
                </c:pt>
              </c:strCache>
            </c:strRef>
          </c:tx>
          <c:dLbls>
            <c:showVal val="1"/>
          </c:dLbls>
          <c:cat>
            <c:strRef>
              <c:f>'6'!$L$159:$S$159</c:f>
              <c:strCache>
                <c:ptCount val="8"/>
                <c:pt idx="0">
                  <c:v>1 сар</c:v>
                </c:pt>
                <c:pt idx="1">
                  <c:v>2 сар</c:v>
                </c:pt>
                <c:pt idx="2">
                  <c:v>3 сар</c:v>
                </c:pt>
                <c:pt idx="3">
                  <c:v>4 сар</c:v>
                </c:pt>
                <c:pt idx="4">
                  <c:v>5 сар</c:v>
                </c:pt>
                <c:pt idx="5">
                  <c:v>6 сар</c:v>
                </c:pt>
                <c:pt idx="6">
                  <c:v>7 сар</c:v>
                </c:pt>
                <c:pt idx="7">
                  <c:v>8 сар</c:v>
                </c:pt>
              </c:strCache>
            </c:strRef>
          </c:cat>
          <c:val>
            <c:numRef>
              <c:f>'6'!$L$160:$S$160</c:f>
              <c:numCache>
                <c:formatCode>General</c:formatCode>
                <c:ptCount val="8"/>
                <c:pt idx="0">
                  <c:v>24.1</c:v>
                </c:pt>
                <c:pt idx="1">
                  <c:v>21.8</c:v>
                </c:pt>
                <c:pt idx="2">
                  <c:v>22.4</c:v>
                </c:pt>
                <c:pt idx="3">
                  <c:v>18.2</c:v>
                </c:pt>
                <c:pt idx="4">
                  <c:v>16.7</c:v>
                </c:pt>
                <c:pt idx="5">
                  <c:v>19.600000000000001</c:v>
                </c:pt>
                <c:pt idx="6">
                  <c:v>17.5</c:v>
                </c:pt>
                <c:pt idx="7">
                  <c:v>17.2</c:v>
                </c:pt>
              </c:numCache>
            </c:numRef>
          </c:val>
        </c:ser>
        <c:ser>
          <c:idx val="1"/>
          <c:order val="1"/>
          <c:tx>
            <c:strRef>
              <c:f>'6'!$K$161</c:f>
              <c:strCache>
                <c:ptCount val="1"/>
                <c:pt idx="0">
                  <c:v>2015 он</c:v>
                </c:pt>
              </c:strCache>
            </c:strRef>
          </c:tx>
          <c:dLbls>
            <c:showVal val="1"/>
          </c:dLbls>
          <c:cat>
            <c:strRef>
              <c:f>'6'!$L$159:$S$159</c:f>
              <c:strCache>
                <c:ptCount val="8"/>
                <c:pt idx="0">
                  <c:v>1 сар</c:v>
                </c:pt>
                <c:pt idx="1">
                  <c:v>2 сар</c:v>
                </c:pt>
                <c:pt idx="2">
                  <c:v>3 сар</c:v>
                </c:pt>
                <c:pt idx="3">
                  <c:v>4 сар</c:v>
                </c:pt>
                <c:pt idx="4">
                  <c:v>5 сар</c:v>
                </c:pt>
                <c:pt idx="5">
                  <c:v>6 сар</c:v>
                </c:pt>
                <c:pt idx="6">
                  <c:v>7 сар</c:v>
                </c:pt>
                <c:pt idx="7">
                  <c:v>8 сар</c:v>
                </c:pt>
              </c:strCache>
            </c:strRef>
          </c:cat>
          <c:val>
            <c:numRef>
              <c:f>'6'!$L$161:$S$161</c:f>
              <c:numCache>
                <c:formatCode>General</c:formatCode>
                <c:ptCount val="8"/>
                <c:pt idx="0">
                  <c:v>19.100000000000001</c:v>
                </c:pt>
                <c:pt idx="1">
                  <c:v>23.4</c:v>
                </c:pt>
                <c:pt idx="2">
                  <c:v>24.3</c:v>
                </c:pt>
                <c:pt idx="3">
                  <c:v>17.600000000000001</c:v>
                </c:pt>
                <c:pt idx="4">
                  <c:v>19.5</c:v>
                </c:pt>
                <c:pt idx="5">
                  <c:v>17.399999999999999</c:v>
                </c:pt>
                <c:pt idx="6">
                  <c:v>15</c:v>
                </c:pt>
                <c:pt idx="7">
                  <c:v>14.6</c:v>
                </c:pt>
              </c:numCache>
            </c:numRef>
          </c:val>
        </c:ser>
        <c:marker val="1"/>
        <c:axId val="68951424"/>
        <c:axId val="68969600"/>
      </c:lineChart>
      <c:catAx>
        <c:axId val="68951424"/>
        <c:scaling>
          <c:orientation val="minMax"/>
        </c:scaling>
        <c:axPos val="b"/>
        <c:tickLblPos val="nextTo"/>
        <c:crossAx val="68969600"/>
        <c:crosses val="autoZero"/>
        <c:auto val="1"/>
        <c:lblAlgn val="ctr"/>
        <c:lblOffset val="100"/>
      </c:catAx>
      <c:valAx>
        <c:axId val="68969600"/>
        <c:scaling>
          <c:orientation val="minMax"/>
        </c:scaling>
        <c:axPos val="l"/>
        <c:numFmt formatCode="General" sourceLinked="1"/>
        <c:tickLblPos val="nextTo"/>
        <c:crossAx val="6895142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'6'!$K$168</c:f>
              <c:strCache>
                <c:ptCount val="1"/>
                <c:pt idx="0">
                  <c:v>Халдварт өвчнөөр өвчлөгчид, 2014, 2015 оны  эхний хагас жилийн байдлаар / 10000 хүн амд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'6'!$L$167:$M$167</c:f>
              <c:strCache>
                <c:ptCount val="2"/>
                <c:pt idx="0">
                  <c:v>2014 он</c:v>
                </c:pt>
                <c:pt idx="1">
                  <c:v>2015 он</c:v>
                </c:pt>
              </c:strCache>
            </c:strRef>
          </c:cat>
          <c:val>
            <c:numRef>
              <c:f>'6'!$L$168:$M$168</c:f>
              <c:numCache>
                <c:formatCode>General</c:formatCode>
                <c:ptCount val="2"/>
                <c:pt idx="0">
                  <c:v>92.4</c:v>
                </c:pt>
                <c:pt idx="1">
                  <c:v>130.69999999999999</c:v>
                </c:pt>
              </c:numCache>
            </c:numRef>
          </c:val>
        </c:ser>
        <c:shape val="cylinder"/>
        <c:axId val="68999424"/>
        <c:axId val="70320128"/>
        <c:axId val="0"/>
      </c:bar3DChart>
      <c:catAx>
        <c:axId val="68999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0320128"/>
        <c:crosses val="autoZero"/>
        <c:auto val="1"/>
        <c:lblAlgn val="ctr"/>
        <c:lblOffset val="100"/>
      </c:catAx>
      <c:valAx>
        <c:axId val="703201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899942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'6'!$K$2:$K$7</c:f>
              <c:strCache>
                <c:ptCount val="6"/>
                <c:pt idx="0">
                  <c:v>Алдар цолтой ахмадуудад үзүүлсэн хөнгөлөлт тусламж</c:v>
                </c:pt>
                <c:pt idx="1">
                  <c:v>Хөгжлийн бэрхшээлтэй иргэнд олгож байгаа хөнгөлөлт, тусламж</c:v>
                </c:pt>
                <c:pt idx="2">
                  <c:v>Ахмад настанд олгож байгаа нэг удаагийн хөнгөлөлт тусламж</c:v>
                </c:pt>
                <c:pt idx="3">
                  <c:v>Нөхцөлт мөнгөн тэтгэмж</c:v>
                </c:pt>
                <c:pt idx="4">
                  <c:v>Алдарт эхийг одонгийн тусламж</c:v>
                </c:pt>
                <c:pt idx="5">
                  <c:v>Халамжийн тэтгэвэр</c:v>
                </c:pt>
              </c:strCache>
            </c:strRef>
          </c:cat>
          <c:val>
            <c:numRef>
              <c:f>'6'!$L$2:$L$7</c:f>
              <c:numCache>
                <c:formatCode>General</c:formatCode>
                <c:ptCount val="6"/>
                <c:pt idx="0">
                  <c:v>20191</c:v>
                </c:pt>
                <c:pt idx="1">
                  <c:v>70933.2</c:v>
                </c:pt>
                <c:pt idx="2">
                  <c:v>257070.2</c:v>
                </c:pt>
                <c:pt idx="3">
                  <c:v>1571167.7</c:v>
                </c:pt>
                <c:pt idx="4">
                  <c:v>987800</c:v>
                </c:pt>
                <c:pt idx="5">
                  <c:v>1974814.4</c:v>
                </c:pt>
              </c:numCache>
            </c:numRef>
          </c:val>
        </c:ser>
        <c:axId val="71481600"/>
        <c:axId val="71483392"/>
      </c:barChart>
      <c:catAx>
        <c:axId val="71481600"/>
        <c:scaling>
          <c:orientation val="minMax"/>
        </c:scaling>
        <c:axPos val="l"/>
        <c:tickLblPos val="nextTo"/>
        <c:crossAx val="71483392"/>
        <c:crosses val="autoZero"/>
        <c:auto val="1"/>
        <c:lblAlgn val="ctr"/>
        <c:lblOffset val="100"/>
      </c:catAx>
      <c:valAx>
        <c:axId val="71483392"/>
        <c:scaling>
          <c:orientation val="minMax"/>
        </c:scaling>
        <c:axPos val="b"/>
        <c:numFmt formatCode="General" sourceLinked="1"/>
        <c:tickLblPos val="nextTo"/>
        <c:crossAx val="71481600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0238407699037668E-2"/>
          <c:y val="5.1400554097404488E-2"/>
          <c:w val="0.8672769028871391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'6'!$K$28</c:f>
              <c:strCache>
                <c:ptCount val="1"/>
                <c:pt idx="0">
                  <c:v>Гарсан гэмт хэргийн тоо </c:v>
                </c:pt>
              </c:strCache>
            </c:strRef>
          </c:tx>
          <c:dLbls>
            <c:showVal val="1"/>
          </c:dLbls>
          <c:cat>
            <c:strRef>
              <c:f>'6'!$L$27:$N$27</c:f>
              <c:strCache>
                <c:ptCount val="3"/>
                <c:pt idx="0">
                  <c:v>2013.VIII</c:v>
                </c:pt>
                <c:pt idx="1">
                  <c:v>2014.VIII</c:v>
                </c:pt>
                <c:pt idx="2">
                  <c:v>2015.VIII</c:v>
                </c:pt>
              </c:strCache>
            </c:strRef>
          </c:cat>
          <c:val>
            <c:numRef>
              <c:f>'6'!$L$28:$N$28</c:f>
              <c:numCache>
                <c:formatCode>General</c:formatCode>
                <c:ptCount val="3"/>
                <c:pt idx="0">
                  <c:v>315</c:v>
                </c:pt>
                <c:pt idx="1">
                  <c:v>312</c:v>
                </c:pt>
                <c:pt idx="2">
                  <c:v>245</c:v>
                </c:pt>
              </c:numCache>
            </c:numRef>
          </c:val>
        </c:ser>
        <c:ser>
          <c:idx val="1"/>
          <c:order val="1"/>
          <c:tx>
            <c:strRef>
              <c:f>'6'!$K$29</c:f>
              <c:strCache>
                <c:ptCount val="1"/>
                <c:pt idx="0">
                  <c:v>Хэргийн илрүүлэлтийн хувь </c:v>
                </c:pt>
              </c:strCache>
            </c:strRef>
          </c:tx>
          <c:dLbls>
            <c:showVal val="1"/>
          </c:dLbls>
          <c:cat>
            <c:strRef>
              <c:f>'6'!$L$27:$N$27</c:f>
              <c:strCache>
                <c:ptCount val="3"/>
                <c:pt idx="0">
                  <c:v>2013.VIII</c:v>
                </c:pt>
                <c:pt idx="1">
                  <c:v>2014.VIII</c:v>
                </c:pt>
                <c:pt idx="2">
                  <c:v>2015.VIII</c:v>
                </c:pt>
              </c:strCache>
            </c:strRef>
          </c:cat>
          <c:val>
            <c:numRef>
              <c:f>'6'!$L$29:$N$29</c:f>
              <c:numCache>
                <c:formatCode>General</c:formatCode>
                <c:ptCount val="3"/>
                <c:pt idx="0">
                  <c:v>56</c:v>
                </c:pt>
                <c:pt idx="1">
                  <c:v>63.2</c:v>
                </c:pt>
                <c:pt idx="2">
                  <c:v>63.6</c:v>
                </c:pt>
              </c:numCache>
            </c:numRef>
          </c:val>
        </c:ser>
        <c:ser>
          <c:idx val="2"/>
          <c:order val="2"/>
          <c:tx>
            <c:strRef>
              <c:f>'6'!$K$30</c:f>
              <c:strCache>
                <c:ptCount val="1"/>
                <c:pt idx="0">
                  <c:v>Эзэнгүй гэмт хэрэг</c:v>
                </c:pt>
              </c:strCache>
            </c:strRef>
          </c:tx>
          <c:dLbls>
            <c:showVal val="1"/>
          </c:dLbls>
          <c:cat>
            <c:strRef>
              <c:f>'6'!$L$27:$N$27</c:f>
              <c:strCache>
                <c:ptCount val="3"/>
                <c:pt idx="0">
                  <c:v>2013.VIII</c:v>
                </c:pt>
                <c:pt idx="1">
                  <c:v>2014.VIII</c:v>
                </c:pt>
                <c:pt idx="2">
                  <c:v>2015.VIII</c:v>
                </c:pt>
              </c:strCache>
            </c:strRef>
          </c:cat>
          <c:val>
            <c:numRef>
              <c:f>'6'!$L$30:$N$30</c:f>
              <c:numCache>
                <c:formatCode>General</c:formatCode>
                <c:ptCount val="3"/>
                <c:pt idx="0">
                  <c:v>41</c:v>
                </c:pt>
                <c:pt idx="1">
                  <c:v>14</c:v>
                </c:pt>
                <c:pt idx="2">
                  <c:v>20</c:v>
                </c:pt>
              </c:numCache>
            </c:numRef>
          </c:val>
        </c:ser>
        <c:axId val="71329664"/>
        <c:axId val="71331200"/>
      </c:barChart>
      <c:catAx>
        <c:axId val="71329664"/>
        <c:scaling>
          <c:orientation val="minMax"/>
        </c:scaling>
        <c:axPos val="b"/>
        <c:tickLblPos val="nextTo"/>
        <c:crossAx val="71331200"/>
        <c:crosses val="autoZero"/>
        <c:auto val="1"/>
        <c:lblAlgn val="ctr"/>
        <c:lblOffset val="100"/>
      </c:catAx>
      <c:valAx>
        <c:axId val="71331200"/>
        <c:scaling>
          <c:orientation val="minMax"/>
        </c:scaling>
        <c:axPos val="l"/>
        <c:numFmt formatCode="General" sourceLinked="1"/>
        <c:tickLblPos val="nextTo"/>
        <c:crossAx val="7132966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10690507436570429"/>
          <c:y val="2.8252405949256338E-2"/>
          <c:w val="0.89302690288713926"/>
          <c:h val="0.80438390230022749"/>
        </c:manualLayout>
      </c:layout>
      <c:bar3DChart>
        <c:barDir val="col"/>
        <c:grouping val="clustered"/>
        <c:ser>
          <c:idx val="0"/>
          <c:order val="0"/>
          <c:tx>
            <c:strRef>
              <c:f>'6'!$L$49</c:f>
              <c:strCache>
                <c:ptCount val="1"/>
                <c:pt idx="0">
                  <c:v>2013.VIII</c:v>
                </c:pt>
              </c:strCache>
            </c:strRef>
          </c:tx>
          <c:dLbls>
            <c:showVal val="1"/>
          </c:dLbls>
          <c:cat>
            <c:strRef>
              <c:f>'6'!$K$50:$K$53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'6'!$L$50:$L$53</c:f>
              <c:numCache>
                <c:formatCode>General</c:formatCode>
                <c:ptCount val="4"/>
                <c:pt idx="0">
                  <c:v>128</c:v>
                </c:pt>
                <c:pt idx="1">
                  <c:v>158</c:v>
                </c:pt>
                <c:pt idx="2">
                  <c:v>21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'6'!$M$49</c:f>
              <c:strCache>
                <c:ptCount val="1"/>
                <c:pt idx="0">
                  <c:v>2014.VIII</c:v>
                </c:pt>
              </c:strCache>
            </c:strRef>
          </c:tx>
          <c:dLbls>
            <c:showVal val="1"/>
          </c:dLbls>
          <c:cat>
            <c:strRef>
              <c:f>'6'!$K$50:$K$53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'6'!$M$50:$M$53</c:f>
              <c:numCache>
                <c:formatCode>General</c:formatCode>
                <c:ptCount val="4"/>
                <c:pt idx="0">
                  <c:v>130</c:v>
                </c:pt>
                <c:pt idx="1">
                  <c:v>154</c:v>
                </c:pt>
                <c:pt idx="2">
                  <c:v>22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'6'!$N$49</c:f>
              <c:strCache>
                <c:ptCount val="1"/>
                <c:pt idx="0">
                  <c:v>2015.VIII</c:v>
                </c:pt>
              </c:strCache>
            </c:strRef>
          </c:tx>
          <c:dLbls>
            <c:showVal val="1"/>
          </c:dLbls>
          <c:cat>
            <c:strRef>
              <c:f>'6'!$K$50:$K$53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'6'!$N$50:$N$53</c:f>
              <c:numCache>
                <c:formatCode>General</c:formatCode>
                <c:ptCount val="4"/>
                <c:pt idx="0">
                  <c:v>111</c:v>
                </c:pt>
                <c:pt idx="1">
                  <c:v>115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</c:ser>
        <c:shape val="cylinder"/>
        <c:axId val="71366912"/>
        <c:axId val="71766016"/>
        <c:axId val="0"/>
      </c:bar3DChart>
      <c:catAx>
        <c:axId val="71366912"/>
        <c:scaling>
          <c:orientation val="minMax"/>
        </c:scaling>
        <c:axPos val="b"/>
        <c:tickLblPos val="nextTo"/>
        <c:crossAx val="71766016"/>
        <c:crosses val="autoZero"/>
        <c:auto val="1"/>
        <c:lblAlgn val="ctr"/>
        <c:lblOffset val="100"/>
      </c:catAx>
      <c:valAx>
        <c:axId val="71766016"/>
        <c:scaling>
          <c:orientation val="minMax"/>
        </c:scaling>
        <c:axPos val="l"/>
        <c:numFmt formatCode="General" sourceLinked="1"/>
        <c:tickLblPos val="nextTo"/>
        <c:crossAx val="7136691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69722222222222219"/>
          <c:y val="0.14725602481507996"/>
          <c:w val="0.14729024496937895"/>
          <c:h val="0.20548765211166797"/>
        </c:manualLayout>
      </c:layout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'6'!$K$72</c:f>
              <c:strCache>
                <c:ptCount val="1"/>
                <c:pt idx="0">
                  <c:v>Нийт учирсан хохирол, сая төг</c:v>
                </c:pt>
              </c:strCache>
            </c:strRef>
          </c:tx>
          <c:cat>
            <c:strRef>
              <c:f>'6'!$L$71:$N$71</c:f>
              <c:strCache>
                <c:ptCount val="3"/>
                <c:pt idx="0">
                  <c:v>2013.VIII</c:v>
                </c:pt>
                <c:pt idx="1">
                  <c:v>2014.VIII</c:v>
                </c:pt>
                <c:pt idx="2">
                  <c:v>2015.VIII</c:v>
                </c:pt>
              </c:strCache>
            </c:strRef>
          </c:cat>
          <c:val>
            <c:numRef>
              <c:f>'6'!$L$72:$N$72</c:f>
              <c:numCache>
                <c:formatCode>General</c:formatCode>
                <c:ptCount val="3"/>
                <c:pt idx="0">
                  <c:v>456.9</c:v>
                </c:pt>
                <c:pt idx="1">
                  <c:v>326.39999999999986</c:v>
                </c:pt>
                <c:pt idx="2">
                  <c:v>325.5</c:v>
                </c:pt>
              </c:numCache>
            </c:numRef>
          </c:val>
        </c:ser>
        <c:ser>
          <c:idx val="1"/>
          <c:order val="1"/>
          <c:tx>
            <c:strRef>
              <c:f>'6'!$K$73</c:f>
              <c:strCache>
                <c:ptCount val="1"/>
                <c:pt idx="0">
                  <c:v>Нөхөн төлүүлсэн хохирол, сая төг</c:v>
                </c:pt>
              </c:strCache>
            </c:strRef>
          </c:tx>
          <c:cat>
            <c:strRef>
              <c:f>'6'!$L$71:$N$71</c:f>
              <c:strCache>
                <c:ptCount val="3"/>
                <c:pt idx="0">
                  <c:v>2013.VIII</c:v>
                </c:pt>
                <c:pt idx="1">
                  <c:v>2014.VIII</c:v>
                </c:pt>
                <c:pt idx="2">
                  <c:v>2015.VIII</c:v>
                </c:pt>
              </c:strCache>
            </c:strRef>
          </c:cat>
          <c:val>
            <c:numRef>
              <c:f>'6'!$L$73:$N$73</c:f>
              <c:numCache>
                <c:formatCode>General</c:formatCode>
                <c:ptCount val="3"/>
                <c:pt idx="0">
                  <c:v>326.39999999999986</c:v>
                </c:pt>
                <c:pt idx="1">
                  <c:v>262.60000000000002</c:v>
                </c:pt>
                <c:pt idx="2">
                  <c:v>196.1</c:v>
                </c:pt>
              </c:numCache>
            </c:numRef>
          </c:val>
        </c:ser>
        <c:shape val="cone"/>
        <c:axId val="71803648"/>
        <c:axId val="71805184"/>
        <c:axId val="0"/>
      </c:bar3DChart>
      <c:catAx>
        <c:axId val="71803648"/>
        <c:scaling>
          <c:orientation val="minMax"/>
        </c:scaling>
        <c:axPos val="b"/>
        <c:tickLblPos val="nextTo"/>
        <c:crossAx val="71805184"/>
        <c:crosses val="autoZero"/>
        <c:auto val="1"/>
        <c:lblAlgn val="ctr"/>
        <c:lblOffset val="100"/>
      </c:catAx>
      <c:valAx>
        <c:axId val="71805184"/>
        <c:scaling>
          <c:orientation val="minMax"/>
        </c:scaling>
        <c:axPos val="l"/>
        <c:numFmt formatCode="General" sourceLinked="1"/>
        <c:tickLblPos val="nextTo"/>
        <c:crossAx val="7180364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6.220978830794336E-2"/>
          <c:y val="0.16463652884775729"/>
          <c:w val="0.91783570283008364"/>
          <c:h val="0.60919207939914266"/>
        </c:manualLayout>
      </c:layout>
      <c:bar3DChart>
        <c:barDir val="col"/>
        <c:grouping val="clustered"/>
        <c:ser>
          <c:idx val="0"/>
          <c:order val="0"/>
          <c:tx>
            <c:strRef>
              <c:f>'8'!$AI$110</c:f>
              <c:strCache>
                <c:ptCount val="1"/>
                <c:pt idx="0">
                  <c:v>2015.VIII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'8'!$AH$111:$AH$113</c:f>
              <c:strCache>
                <c:ptCount val="3"/>
                <c:pt idx="0">
                  <c:v>төмс</c:v>
                </c:pt>
                <c:pt idx="1">
                  <c:v>хүнсний ногоо</c:v>
                </c:pt>
                <c:pt idx="2">
                  <c:v>тэжээлийн ургамал</c:v>
                </c:pt>
              </c:strCache>
            </c:strRef>
          </c:cat>
          <c:val>
            <c:numRef>
              <c:f>'8'!$AI$111:$AI$113</c:f>
              <c:numCache>
                <c:formatCode>General</c:formatCode>
                <c:ptCount val="3"/>
                <c:pt idx="0">
                  <c:v>8.5</c:v>
                </c:pt>
                <c:pt idx="1">
                  <c:v>83.3</c:v>
                </c:pt>
                <c:pt idx="2">
                  <c:v>29.2</c:v>
                </c:pt>
              </c:numCache>
            </c:numRef>
          </c:val>
        </c:ser>
        <c:shape val="cylinder"/>
        <c:axId val="71821568"/>
        <c:axId val="71839744"/>
        <c:axId val="0"/>
      </c:bar3DChart>
      <c:catAx>
        <c:axId val="71821568"/>
        <c:scaling>
          <c:orientation val="minMax"/>
        </c:scaling>
        <c:axPos val="b"/>
        <c:tickLblPos val="nextTo"/>
        <c:crossAx val="71839744"/>
        <c:crosses val="autoZero"/>
        <c:auto val="1"/>
        <c:lblAlgn val="ctr"/>
        <c:lblOffset val="100"/>
      </c:catAx>
      <c:valAx>
        <c:axId val="71839744"/>
        <c:scaling>
          <c:orientation val="minMax"/>
        </c:scaling>
        <c:axPos val="l"/>
        <c:numFmt formatCode="General" sourceLinked="1"/>
        <c:tickLblPos val="nextTo"/>
        <c:crossAx val="7182156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'6'!$J$261:$W$261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'6'!$J$262:$W$262</c:f>
              <c:numCache>
                <c:formatCode>0.0_)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 formatCode="General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cat>
            <c:strRef>
              <c:f>'6'!$J$261:$W$261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'6'!$J$263:$W$263</c:f>
              <c:numCache>
                <c:formatCode>0.0_)</c:formatCode>
                <c:ptCount val="14"/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cat>
            <c:strRef>
              <c:f>'6'!$J$261:$W$261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'6'!$J$264:$W$264</c:f>
              <c:numCache>
                <c:formatCode>General</c:formatCode>
                <c:ptCount val="14"/>
                <c:pt idx="5" formatCode="0.0_)">
                  <c:v>0</c:v>
                </c:pt>
                <c:pt idx="8" formatCode="0.0_)">
                  <c:v>0</c:v>
                </c:pt>
                <c:pt idx="9" formatCode="0.0_)">
                  <c:v>0</c:v>
                </c:pt>
              </c:numCache>
            </c:numRef>
          </c:val>
        </c:ser>
        <c:ser>
          <c:idx val="3"/>
          <c:order val="3"/>
          <c:dLbls>
            <c:showVal val="1"/>
          </c:dLbls>
          <c:cat>
            <c:strRef>
              <c:f>'6'!$J$261:$W$261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'6'!$J$265:$W$265</c:f>
              <c:numCache>
                <c:formatCode>##########0.0</c:formatCode>
                <c:ptCount val="14"/>
                <c:pt idx="0">
                  <c:v>173.50044575784577</c:v>
                </c:pt>
                <c:pt idx="1">
                  <c:v>155.18097303602622</c:v>
                </c:pt>
                <c:pt idx="2">
                  <c:v>223.95081631616264</c:v>
                </c:pt>
                <c:pt idx="3">
                  <c:v>225.26224265732426</c:v>
                </c:pt>
                <c:pt idx="4">
                  <c:v>134.35875492424236</c:v>
                </c:pt>
                <c:pt idx="5">
                  <c:v>259.3326616706471</c:v>
                </c:pt>
                <c:pt idx="6">
                  <c:v>132.588823705735</c:v>
                </c:pt>
                <c:pt idx="7">
                  <c:v>138.09549058206159</c:v>
                </c:pt>
                <c:pt idx="8">
                  <c:v>92.722678322974076</c:v>
                </c:pt>
                <c:pt idx="9">
                  <c:v>81.822152461104949</c:v>
                </c:pt>
                <c:pt idx="10">
                  <c:v>240.00000000000006</c:v>
                </c:pt>
                <c:pt idx="11">
                  <c:v>198.59089567799089</c:v>
                </c:pt>
                <c:pt idx="12">
                  <c:v>147.11893822651291</c:v>
                </c:pt>
                <c:pt idx="13">
                  <c:v>117.53105591975616</c:v>
                </c:pt>
              </c:numCache>
            </c:numRef>
          </c:val>
        </c:ser>
        <c:shape val="box"/>
        <c:axId val="71867008"/>
        <c:axId val="71881088"/>
        <c:axId val="0"/>
      </c:bar3DChart>
      <c:catAx>
        <c:axId val="71867008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Arial Mon" pitchFamily="34" charset="0"/>
              </a:defRPr>
            </a:pPr>
            <a:endParaRPr lang="en-US"/>
          </a:p>
        </c:txPr>
        <c:crossAx val="71881088"/>
        <c:crosses val="autoZero"/>
        <c:auto val="1"/>
        <c:lblAlgn val="ctr"/>
        <c:lblOffset val="100"/>
      </c:catAx>
      <c:valAx>
        <c:axId val="71881088"/>
        <c:scaling>
          <c:orientation val="minMax"/>
        </c:scaling>
        <c:axPos val="l"/>
        <c:numFmt formatCode="0.0_)" sourceLinked="1"/>
        <c:tickLblPos val="nextTo"/>
        <c:crossAx val="7186700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5CEB-C441-4846-A271-AD5C0EB1D8EC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24B5-F969-4D64-885F-94CB7DC28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CC4C-C531-4213-B886-9923FF555CBE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C59B-3F92-4E70-BB19-F4991E2E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B161-4BB8-4E0E-BE40-C3849403957E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B4FA-1002-4738-8D3D-15D9DF63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028A-F856-47F1-8541-1EB1C70F7BBC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1560-1179-4C97-9EA7-36044E52D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F8991-51A2-41B8-800E-EF5EA086DA56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10B9-943D-442E-95AF-D4F70BD2B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7654-1CFC-495C-B388-0AECC9B1B7F6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69C2-65C3-4DCE-AF04-528750D9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5025-8117-4F72-9CB0-5162EDE99619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6ADA-6201-4BC8-B126-CE477FF02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4389-0D05-429D-A3B6-68DFDBFA38F6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999F-1151-463D-B4DA-52AFCECA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B1A55-2D58-44AC-9C97-4E45DB540E02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9F8A-1610-45E1-B93F-AA23F49C0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6FB1-64E6-400D-86A1-632CF19A19E6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4CAE-56E6-4580-B0FD-FDB745B4D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31A5-45A7-4D1D-A02C-2D84F725370F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955-E3C0-407B-A8FF-606B04837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6D529C-72C0-41C7-BA99-590E24BC7BD0}" type="datetimeFigureOut">
              <a:rPr lang="en-US"/>
              <a:pPr>
                <a:defRPr/>
              </a:pPr>
              <a:t>2015-09-11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59E6A-A79B-4B22-BA8B-C60D39529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Ganbayar\Desktop\19_Hovd dem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D:\2013 bagiin darga surgalt\3_Bayanhongor dem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0325"/>
            <a:ext cx="9144000" cy="673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357290" y="714375"/>
            <a:ext cx="7343798" cy="528639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mn-MN" sz="3600" b="1" dirty="0" smtClean="0"/>
              <a:t>БАЯНХОНГОР АЙМГИЙН СТАТИСТИКИЙН ХЭЛТЭС</a:t>
            </a:r>
            <a:br>
              <a:rPr lang="mn-MN" sz="3600" b="1" dirty="0" smtClean="0"/>
            </a:br>
            <a:r>
              <a:rPr lang="mn-MN" sz="3600" b="1" dirty="0" smtClean="0"/>
              <a:t/>
            </a:r>
            <a:br>
              <a:rPr lang="mn-MN" sz="3600" b="1" dirty="0" smtClean="0"/>
            </a:br>
            <a:r>
              <a:rPr lang="mn-MN" sz="3600" b="1" dirty="0" smtClean="0"/>
              <a:t>НИЙГЭМ ЭДИЙН </a:t>
            </a:r>
            <a:br>
              <a:rPr lang="mn-MN" sz="3600" b="1" dirty="0" smtClean="0"/>
            </a:br>
            <a:r>
              <a:rPr lang="mn-MN" sz="3600" b="1" dirty="0" smtClean="0"/>
              <a:t>ЗАСГИЙН БАЙДАЛ </a:t>
            </a:r>
            <a:br>
              <a:rPr lang="mn-MN" sz="3600" b="1" dirty="0" smtClean="0"/>
            </a:br>
            <a:r>
              <a:rPr lang="mn-MN" sz="3600" b="1" dirty="0" smtClean="0"/>
              <a:t/>
            </a:r>
            <a:br>
              <a:rPr lang="mn-MN" sz="3600" b="1" dirty="0" smtClean="0"/>
            </a:br>
            <a:r>
              <a:rPr lang="mn-MN" sz="3600" b="1" dirty="0" smtClean="0"/>
              <a:t>201</a:t>
            </a:r>
            <a:r>
              <a:rPr lang="en-US" sz="3600" b="1" dirty="0" smtClean="0"/>
              <a:t>5</a:t>
            </a:r>
            <a:r>
              <a:rPr lang="mn-MN" sz="3600" b="1" dirty="0" smtClean="0"/>
              <a:t> ОНЫ ЭХНИЙ </a:t>
            </a:r>
            <a:r>
              <a:rPr lang="en-US" sz="3600" b="1" dirty="0" smtClean="0"/>
              <a:t>8</a:t>
            </a:r>
            <a:r>
              <a:rPr lang="mn-MN" sz="3600" b="1" dirty="0" smtClean="0"/>
              <a:t> САР </a:t>
            </a:r>
            <a:br>
              <a:rPr lang="mn-MN" sz="3600" b="1" dirty="0" smtClean="0"/>
            </a:br>
            <a:r>
              <a:rPr lang="mn-MN" sz="3600" b="1" dirty="0" smtClean="0"/>
              <a:t>ХЭВЛЭЛИЙН БАГА ХУРАЛ</a:t>
            </a:r>
            <a:endParaRPr lang="en-US" sz="3600" b="1" dirty="0" smtClean="0"/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500188" y="714375"/>
            <a:ext cx="7358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2976" y="857232"/>
            <a:ext cx="7358114" cy="6771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Аймгийн хэрэглээний үнийн индексийн 8 дугаар сарын өөрчлөлт</a:t>
            </a:r>
          </a:p>
          <a:p>
            <a:pPr algn="ctr"/>
            <a:r>
              <a:rPr lang="mn-MN" b="1" dirty="0" smtClean="0"/>
              <a:t>/ </a:t>
            </a:r>
            <a:r>
              <a:rPr lang="mn-MN" sz="2000" b="1" dirty="0" smtClean="0"/>
              <a:t>бүлгээр</a:t>
            </a:r>
            <a:r>
              <a:rPr lang="mn-MN" b="1" dirty="0" smtClean="0"/>
              <a:t>, хувиар /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85852" y="1914524"/>
          <a:ext cx="7215238" cy="422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857233"/>
            <a:ext cx="7215238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Гол нэр төрлийн барааны үнэ </a:t>
            </a:r>
            <a:r>
              <a:rPr lang="mn-MN" b="1" i="1" dirty="0" smtClean="0"/>
              <a:t>/өнгөрсөн онтой харьцуулсанаар /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142976" y="1714488"/>
          <a:ext cx="35719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857752" y="1714488"/>
          <a:ext cx="371477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538" y="2071678"/>
            <a:ext cx="72152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ТАТВАРЫН ОРЛОГО, </a:t>
            </a:r>
          </a:p>
          <a:p>
            <a:pPr algn="ctr"/>
            <a:r>
              <a:rPr lang="mn-MN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БАНКНЫ ҮЗҮҮЛЭЛТ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928671"/>
            <a:ext cx="6929486" cy="7140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20" b="1" dirty="0" smtClean="0"/>
              <a:t>Төсвийн орлого, жил бүрийн эхний </a:t>
            </a:r>
            <a:r>
              <a:rPr lang="mn-MN" sz="2020" b="1" dirty="0" smtClean="0"/>
              <a:t>8</a:t>
            </a:r>
            <a:endParaRPr lang="ru-RU" sz="2020" b="1" dirty="0" smtClean="0"/>
          </a:p>
          <a:p>
            <a:pPr algn="ctr"/>
            <a:r>
              <a:rPr lang="mn-MN" sz="2020" b="1" dirty="0" smtClean="0"/>
              <a:t>сарын байдлаар</a:t>
            </a:r>
            <a:r>
              <a:rPr lang="en-US" sz="2020" b="1" dirty="0" smtClean="0"/>
              <a:t>/</a:t>
            </a:r>
            <a:r>
              <a:rPr lang="mn-MN" sz="2020" b="1" dirty="0" smtClean="0"/>
              <a:t>сая.төг/</a:t>
            </a:r>
            <a:endParaRPr lang="en-US" sz="202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85852" y="1785926"/>
          <a:ext cx="700092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14414" y="785794"/>
            <a:ext cx="7215238" cy="85725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400" b="1" dirty="0" smtClean="0"/>
              <a:t>ХАДГАЛАМЖ, ЗЭЭЛИЙН ҮЗҮҮЛЭЛТҮҮД, ЖИЛ БҮРИЙН</a:t>
            </a:r>
            <a:br>
              <a:rPr lang="mn-MN" sz="2400" b="1" dirty="0" smtClean="0"/>
            </a:br>
            <a:r>
              <a:rPr lang="mn-MN" sz="2400" b="1" dirty="0" smtClean="0"/>
              <a:t>ЭХНИЙ 8 САРЫН </a:t>
            </a:r>
            <a:r>
              <a:rPr lang="mn-MN" sz="2400" b="1" dirty="0" smtClean="0"/>
              <a:t>БАЙДЛААР</a:t>
            </a:r>
            <a:r>
              <a:rPr lang="en-US" sz="2400" b="1" dirty="0" smtClean="0"/>
              <a:t>/</a:t>
            </a:r>
            <a:r>
              <a:rPr lang="mn-MN" sz="2400" b="1" dirty="0" smtClean="0"/>
              <a:t>сая.төг/</a:t>
            </a:r>
            <a:endParaRPr lang="en-US" sz="24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14414" y="1857364"/>
          <a:ext cx="721523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85852" y="1142984"/>
            <a:ext cx="7072362" cy="3357586"/>
          </a:xfrm>
        </p:spPr>
        <p:txBody>
          <a:bodyPr/>
          <a:lstStyle/>
          <a:p>
            <a:r>
              <a:rPr lang="mn-MN" b="1" dirty="0" smtClean="0"/>
              <a:t>АЖ ҮЙЛДВЭРИЙН САЛБАРЫН</a:t>
            </a:r>
            <a:br>
              <a:rPr lang="mn-MN" b="1" dirty="0" smtClean="0"/>
            </a:br>
            <a:r>
              <a:rPr lang="mn-MN" b="1" dirty="0" smtClean="0"/>
              <a:t>ҮЗҮҮЛЭЛТ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/>
          <a:lstStyle/>
          <a:p>
            <a:r>
              <a:rPr lang="mn-MN" sz="2400" b="1" dirty="0" smtClean="0"/>
              <a:t>Аж үйлдвэрийн салбарын үйлдвэрлэлт /сая.төг/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00100" y="3429001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b="1" dirty="0" smtClean="0"/>
              <a:t>Гол нэр төрлийн бүтээгдэхүүн үйлдвэрлэлт /биет</a:t>
            </a:r>
            <a:r>
              <a:rPr lang="en-US" b="1" dirty="0" smtClean="0"/>
              <a:t>  </a:t>
            </a:r>
            <a:r>
              <a:rPr lang="mn-MN" b="1" dirty="0" smtClean="0"/>
              <a:t>хэмжээ/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214414" y="1285860"/>
          <a:ext cx="735811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000100" y="3786190"/>
          <a:ext cx="792961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 – Эрүүл мэнд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786190"/>
            <a:ext cx="457222" cy="4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1357258" y="4000504"/>
            <a:ext cx="7429584" cy="1588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609586" y="2676901"/>
            <a:ext cx="2643983" cy="4775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286380" y="1214422"/>
          <a:ext cx="3500462" cy="500066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Нялхасын эндэгдэл 1000 амьд төрөлтөд 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оны эхний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сарын байдлаар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071538" y="1214422"/>
          <a:ext cx="3786214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929190" y="1785926"/>
          <a:ext cx="392909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1357290" y="4286256"/>
          <a:ext cx="750099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халамжийн</a:t>
            </a:r>
            <a:r>
              <a:rPr lang="en-US" sz="2000" b="1" dirty="0" smtClean="0"/>
              <a:t> </a:t>
            </a:r>
            <a:r>
              <a:rPr lang="mn-MN" sz="2000" b="1" dirty="0" smtClean="0"/>
              <a:t>үйлчилгээ,</a:t>
            </a:r>
            <a:br>
              <a:rPr lang="mn-MN" sz="2000" b="1" dirty="0" smtClean="0"/>
            </a:br>
            <a:r>
              <a:rPr lang="ru-RU" sz="2000" b="1" dirty="0" smtClean="0"/>
              <a:t>эхний </a:t>
            </a:r>
            <a:r>
              <a:rPr lang="en-US" sz="2000" b="1" dirty="0" smtClean="0"/>
              <a:t>8</a:t>
            </a:r>
            <a:r>
              <a:rPr lang="ru-RU" sz="2000" b="1" dirty="0" smtClean="0"/>
              <a:t> сарын байдлаар мян. төг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071538" y="1643050"/>
          <a:ext cx="764386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ЭХНИЙ</a:t>
            </a:r>
            <a:br>
              <a:rPr lang="mn-MN" sz="2000" b="1" dirty="0" smtClean="0"/>
            </a:br>
            <a:r>
              <a:rPr lang="en-US" sz="2000" b="1" dirty="0" smtClean="0"/>
              <a:t>8</a:t>
            </a:r>
            <a:r>
              <a:rPr lang="mn-MN" sz="2000" b="1" dirty="0" smtClean="0"/>
              <a:t> САРЫН БАЙДЛААР БҮРТГҮҮЛСЭН ГЭМТ ХЭРЭГ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071538" y="1500174"/>
          <a:ext cx="764386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</a:t>
            </a:r>
            <a:br>
              <a:rPr lang="en-US" sz="2000" b="1" dirty="0" smtClean="0"/>
            </a:br>
            <a:r>
              <a:rPr lang="en-US" sz="2000" b="1" dirty="0" smtClean="0"/>
              <a:t>   </a:t>
            </a:r>
            <a:r>
              <a:rPr lang="mn-MN" sz="2000" b="1" dirty="0" smtClean="0"/>
              <a:t>ГЭМТ</a:t>
            </a:r>
            <a:r>
              <a:rPr lang="en-US" sz="2000" b="1" dirty="0" smtClean="0"/>
              <a:t>  </a:t>
            </a:r>
            <a:r>
              <a:rPr lang="mn-MN" sz="2000" b="1" dirty="0" smtClean="0"/>
              <a:t>ХЭРЭГ, ТӨРЛӨӨР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142976" y="1643050"/>
          <a:ext cx="757242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ГЭМТ</a:t>
            </a:r>
            <a:br>
              <a:rPr lang="mn-MN" sz="2000" b="1" dirty="0" smtClean="0"/>
            </a:br>
            <a:r>
              <a:rPr lang="mn-MN" sz="2000" b="1" dirty="0" smtClean="0"/>
              <a:t>ХЭРГИЙН УЛМААС УЧИРСАН ХОХИРОЛ, САЯ ТӨГРӨГ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071538" y="1571612"/>
          <a:ext cx="764386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71604" y="2071678"/>
            <a:ext cx="6286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Хөдөө аж ахуйн</a:t>
            </a:r>
          </a:p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САЛБАРЫН </a:t>
            </a:r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Зарим </a:t>
            </a:r>
          </a:p>
          <a:p>
            <a:pPr algn="ctr"/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үзүүлэлтүүд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00166" y="785794"/>
            <a:ext cx="6929486" cy="63184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mn-MN" b="1" dirty="0" smtClean="0"/>
              <a:t>Хураасан ургац /тн/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500166" y="1643050"/>
          <a:ext cx="707236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9" y="2830511"/>
            <a:ext cx="75724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ХЭРЭГЛЭЭНИЙ ҮНЭ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149</Words>
  <Application>Microsoft Office PowerPoint</Application>
  <PresentationFormat>On-screen Show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БАЯНХОНГОР АЙМГИЙН СТАТИСТИКИЙН ХЭЛТЭС  НИЙГЭМ ЭДИЙН  ЗАСГИЙН БАЙДАЛ   2015 ОНЫ ЭХНИЙ 8 САР  ХЭВЛЭЛИЙН БАГА ХУРАЛ</vt:lpstr>
      <vt:lpstr>ХҮН АМ, НИЙГМИЙН ҮЗҮҮЛЭЛТ – Эрүүл мэнд</vt:lpstr>
      <vt:lpstr>НИЙГМИЙН ҮЗҮҮЛЭЛТҮҮД  -  халамжийн үйлчилгээ, эхний 8 сарын байдлаар мян. төг</vt:lpstr>
      <vt:lpstr>НИЙГМИЙН ҮЗҮҮЛЭЛТҮҮД  -  ЭХНИЙ 8 САРЫН БАЙДЛААР БҮРТГҮҮЛСЭН ГЭМТ ХЭРЭГ</vt:lpstr>
      <vt:lpstr>НИЙГМИЙН ҮЗҮҮЛЭЛТҮҮД  -     ГЭМТ  ХЭРЭГ, ТӨРЛӨӨР</vt:lpstr>
      <vt:lpstr>НИЙГМИЙН ҮЗҮҮЛЭЛТҮҮД  -  ГЭМТ ХЭРГИЙН УЛМААС УЧИРСАН ХОХИРОЛ, САЯ ТӨГРӨГ</vt:lpstr>
      <vt:lpstr>Slide 7</vt:lpstr>
      <vt:lpstr>Хураасан ургац /тн/</vt:lpstr>
      <vt:lpstr>Slide 9</vt:lpstr>
      <vt:lpstr>Slide 10</vt:lpstr>
      <vt:lpstr>Slide 11</vt:lpstr>
      <vt:lpstr>Slide 12</vt:lpstr>
      <vt:lpstr>Slide 13</vt:lpstr>
      <vt:lpstr>ХАДГАЛАМЖ, ЗЭЭЛИЙН ҮЗҮҮЛЭЛТҮҮД, ЖИЛ БҮРИЙН ЭХНИЙ 8 САРЫН БАЙДЛААР/сая.төг/</vt:lpstr>
      <vt:lpstr>АЖ ҮЙЛДВЭРИЙН САЛБАРЫН ҮЗҮҮЛЭЛТ</vt:lpstr>
      <vt:lpstr>Аж үйлдвэрийн салбарын үйлдвэрлэлт /сая.төг/</vt:lpstr>
    </vt:vector>
  </TitlesOfParts>
  <Company>statistik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erdenesyren</dc:creator>
  <cp:lastModifiedBy>User</cp:lastModifiedBy>
  <cp:revision>163</cp:revision>
  <dcterms:created xsi:type="dcterms:W3CDTF">2007-01-14T19:26:04Z</dcterms:created>
  <dcterms:modified xsi:type="dcterms:W3CDTF">2015-09-11T01:35:05Z</dcterms:modified>
</cp:coreProperties>
</file>