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307" r:id="rId5"/>
    <p:sldId id="288" r:id="rId6"/>
    <p:sldId id="289" r:id="rId7"/>
    <p:sldId id="290" r:id="rId8"/>
    <p:sldId id="291" r:id="rId9"/>
    <p:sldId id="308" r:id="rId10"/>
    <p:sldId id="310" r:id="rId11"/>
    <p:sldId id="311" r:id="rId12"/>
    <p:sldId id="309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05" autoAdjust="0"/>
    <p:restoredTop sz="94660"/>
  </p:normalViewPr>
  <p:slideViewPr>
    <p:cSldViewPr>
      <p:cViewPr varScale="1">
        <p:scale>
          <a:sx n="89" d="100"/>
          <a:sy n="8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My%20Received%20Files\lablah%20nom%20sanal\sariin%20taniltsuulga%20beltge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'9'!$K$140</c:f>
              <c:strCache>
                <c:ptCount val="1"/>
                <c:pt idx="0">
                  <c:v>Амаржсан эх</c:v>
                </c:pt>
              </c:strCache>
            </c:strRef>
          </c:tx>
          <c:dLbls>
            <c:showVal val="1"/>
          </c:dLbls>
          <c:cat>
            <c:strRef>
              <c:f>'9'!$J$141:$J$143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'9'!$K$141:$K$143</c:f>
              <c:numCache>
                <c:formatCode>General</c:formatCode>
                <c:ptCount val="3"/>
                <c:pt idx="0">
                  <c:v>1762</c:v>
                </c:pt>
                <c:pt idx="1">
                  <c:v>1650</c:v>
                </c:pt>
                <c:pt idx="2">
                  <c:v>1588</c:v>
                </c:pt>
              </c:numCache>
            </c:numRef>
          </c:val>
        </c:ser>
        <c:ser>
          <c:idx val="1"/>
          <c:order val="1"/>
          <c:tx>
            <c:strRef>
              <c:f>'9'!$L$140</c:f>
              <c:strCache>
                <c:ptCount val="1"/>
                <c:pt idx="0">
                  <c:v>Амьд төрсөн хүүхэд</c:v>
                </c:pt>
              </c:strCache>
            </c:strRef>
          </c:tx>
          <c:dLbls>
            <c:showVal val="1"/>
          </c:dLbls>
          <c:cat>
            <c:strRef>
              <c:f>'9'!$J$141:$J$143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'9'!$L$141:$L$143</c:f>
              <c:numCache>
                <c:formatCode>General</c:formatCode>
                <c:ptCount val="3"/>
                <c:pt idx="0">
                  <c:v>1766</c:v>
                </c:pt>
                <c:pt idx="1">
                  <c:v>1658</c:v>
                </c:pt>
                <c:pt idx="2">
                  <c:v>1597</c:v>
                </c:pt>
              </c:numCache>
            </c:numRef>
          </c:val>
        </c:ser>
        <c:axId val="71840896"/>
        <c:axId val="71842432"/>
      </c:barChart>
      <c:catAx>
        <c:axId val="71840896"/>
        <c:scaling>
          <c:orientation val="minMax"/>
        </c:scaling>
        <c:axPos val="b"/>
        <c:tickLblPos val="nextTo"/>
        <c:crossAx val="71842432"/>
        <c:crosses val="autoZero"/>
        <c:auto val="1"/>
        <c:lblAlgn val="ctr"/>
        <c:lblOffset val="100"/>
      </c:catAx>
      <c:valAx>
        <c:axId val="71842432"/>
        <c:scaling>
          <c:orientation val="minMax"/>
        </c:scaling>
        <c:axPos val="l"/>
        <c:numFmt formatCode="General" sourceLinked="1"/>
        <c:tickLblPos val="nextTo"/>
        <c:crossAx val="7184089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'9'!$Q$71:$Q$90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'9'!$R$71:$R$90</c:f>
              <c:numCache>
                <c:formatCode>0.0</c:formatCode>
                <c:ptCount val="20"/>
                <c:pt idx="0">
                  <c:v>56.8</c:v>
                </c:pt>
                <c:pt idx="1">
                  <c:v>101.3</c:v>
                </c:pt>
                <c:pt idx="2">
                  <c:v>36.5</c:v>
                </c:pt>
                <c:pt idx="3">
                  <c:v>54.1</c:v>
                </c:pt>
                <c:pt idx="4">
                  <c:v>52</c:v>
                </c:pt>
                <c:pt idx="5">
                  <c:v>77.7</c:v>
                </c:pt>
                <c:pt idx="6">
                  <c:v>46.7</c:v>
                </c:pt>
                <c:pt idx="7">
                  <c:v>69.400000000000006</c:v>
                </c:pt>
                <c:pt idx="8">
                  <c:v>57.7</c:v>
                </c:pt>
                <c:pt idx="9">
                  <c:v>71.400000000000006</c:v>
                </c:pt>
                <c:pt idx="10">
                  <c:v>86.7</c:v>
                </c:pt>
                <c:pt idx="11">
                  <c:v>65.900000000000006</c:v>
                </c:pt>
                <c:pt idx="12">
                  <c:v>37.700000000000003</c:v>
                </c:pt>
                <c:pt idx="13">
                  <c:v>39.5</c:v>
                </c:pt>
                <c:pt idx="14">
                  <c:v>44.7</c:v>
                </c:pt>
                <c:pt idx="15">
                  <c:v>35.300000000000011</c:v>
                </c:pt>
                <c:pt idx="16">
                  <c:v>74.900000000000006</c:v>
                </c:pt>
                <c:pt idx="17">
                  <c:v>53.1</c:v>
                </c:pt>
                <c:pt idx="18">
                  <c:v>46.5</c:v>
                </c:pt>
                <c:pt idx="19">
                  <c:v>55.6</c:v>
                </c:pt>
              </c:numCache>
            </c:numRef>
          </c:val>
        </c:ser>
        <c:shape val="cylinder"/>
        <c:axId val="73314688"/>
        <c:axId val="73316224"/>
        <c:axId val="0"/>
      </c:bar3DChart>
      <c:catAx>
        <c:axId val="733146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 Mon" pitchFamily="34" charset="0"/>
              </a:defRPr>
            </a:pPr>
            <a:endParaRPr lang="en-US"/>
          </a:p>
        </c:txPr>
        <c:crossAx val="73316224"/>
        <c:crosses val="autoZero"/>
        <c:auto val="1"/>
        <c:lblAlgn val="ctr"/>
        <c:lblOffset val="100"/>
      </c:catAx>
      <c:valAx>
        <c:axId val="73316224"/>
        <c:scaling>
          <c:orientation val="minMax"/>
        </c:scaling>
        <c:axPos val="l"/>
        <c:numFmt formatCode="0.0" sourceLinked="1"/>
        <c:tickLblPos val="nextTo"/>
        <c:crossAx val="73314688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'9'!$Y$98</c:f>
              <c:strCache>
                <c:ptCount val="1"/>
                <c:pt idx="0">
                  <c:v>төмс</c:v>
                </c:pt>
              </c:strCache>
            </c:strRef>
          </c:tx>
          <c:cat>
            <c:strRef>
              <c:f>'9'!$Z$97:$AB$97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'9'!$Z$98:$AB$98</c:f>
              <c:numCache>
                <c:formatCode>General</c:formatCode>
                <c:ptCount val="3"/>
                <c:pt idx="0">
                  <c:v>2383.9</c:v>
                </c:pt>
                <c:pt idx="1">
                  <c:v>2612.1999999999998</c:v>
                </c:pt>
                <c:pt idx="2">
                  <c:v>2194.1</c:v>
                </c:pt>
              </c:numCache>
            </c:numRef>
          </c:val>
        </c:ser>
        <c:ser>
          <c:idx val="1"/>
          <c:order val="1"/>
          <c:tx>
            <c:strRef>
              <c:f>'9'!$Y$99</c:f>
              <c:strCache>
                <c:ptCount val="1"/>
                <c:pt idx="0">
                  <c:v>хүнсний ногоо</c:v>
                </c:pt>
              </c:strCache>
            </c:strRef>
          </c:tx>
          <c:cat>
            <c:strRef>
              <c:f>'9'!$Z$97:$AB$97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'9'!$Z$99:$AB$99</c:f>
              <c:numCache>
                <c:formatCode>General</c:formatCode>
                <c:ptCount val="3"/>
                <c:pt idx="0">
                  <c:v>1655.8</c:v>
                </c:pt>
                <c:pt idx="1">
                  <c:v>2057.6999999999998</c:v>
                </c:pt>
                <c:pt idx="2">
                  <c:v>1402.1</c:v>
                </c:pt>
              </c:numCache>
            </c:numRef>
          </c:val>
        </c:ser>
        <c:ser>
          <c:idx val="2"/>
          <c:order val="2"/>
          <c:tx>
            <c:strRef>
              <c:f>'9'!$Y$100</c:f>
              <c:strCache>
                <c:ptCount val="1"/>
                <c:pt idx="0">
                  <c:v>тэжээлийн ургамал</c:v>
                </c:pt>
              </c:strCache>
            </c:strRef>
          </c:tx>
          <c:cat>
            <c:strRef>
              <c:f>'9'!$Z$97:$AB$97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'9'!$Z$100:$AB$100</c:f>
              <c:numCache>
                <c:formatCode>General</c:formatCode>
                <c:ptCount val="3"/>
                <c:pt idx="0">
                  <c:v>741.1</c:v>
                </c:pt>
                <c:pt idx="1">
                  <c:v>946</c:v>
                </c:pt>
                <c:pt idx="2">
                  <c:v>889.2</c:v>
                </c:pt>
              </c:numCache>
            </c:numRef>
          </c:val>
        </c:ser>
        <c:shape val="cylinder"/>
        <c:axId val="73345664"/>
        <c:axId val="73351552"/>
        <c:axId val="0"/>
      </c:bar3DChart>
      <c:catAx>
        <c:axId val="73345664"/>
        <c:scaling>
          <c:orientation val="minMax"/>
        </c:scaling>
        <c:axPos val="b"/>
        <c:tickLblPos val="nextTo"/>
        <c:crossAx val="73351552"/>
        <c:crosses val="autoZero"/>
        <c:auto val="1"/>
        <c:lblAlgn val="ctr"/>
        <c:lblOffset val="100"/>
      </c:catAx>
      <c:valAx>
        <c:axId val="73351552"/>
        <c:scaling>
          <c:orientation val="minMax"/>
        </c:scaling>
        <c:axPos val="l"/>
        <c:numFmt formatCode="General" sourceLinked="1"/>
        <c:tickLblPos val="nextTo"/>
        <c:crossAx val="733456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4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'9'!$J$263</c:f>
              <c:strCache>
                <c:ptCount val="1"/>
                <c:pt idx="0">
                  <c:v>Àéìàã, </c:v>
                </c:pt>
              </c:strCache>
            </c:strRef>
          </c:tx>
          <c:cat>
            <c:strRef>
              <c:f>'9'!$K$262:$W$262</c:f>
              <c:strCache>
                <c:ptCount val="13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</c:strCache>
            </c:strRef>
          </c:cat>
          <c:val>
            <c:numRef>
              <c:f>'9'!$K$263:$W$263</c:f>
              <c:numCache>
                <c:formatCode>0.0_)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General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'9'!$J$264</c:f>
              <c:strCache>
                <c:ptCount val="1"/>
                <c:pt idx="0">
                  <c:v>íèéñëýë</c:v>
                </c:pt>
              </c:strCache>
            </c:strRef>
          </c:tx>
          <c:cat>
            <c:strRef>
              <c:f>'9'!$K$262:$W$262</c:f>
              <c:strCache>
                <c:ptCount val="13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</c:strCache>
            </c:strRef>
          </c:cat>
          <c:val>
            <c:numRef>
              <c:f>'9'!$K$264:$W$264</c:f>
              <c:numCache>
                <c:formatCode>0.0_)</c:formatCode>
                <c:ptCount val="13"/>
                <c:pt idx="1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'9'!$J$265</c:f>
              <c:strCache>
                <c:ptCount val="1"/>
              </c:strCache>
            </c:strRef>
          </c:tx>
          <c:cat>
            <c:strRef>
              <c:f>'9'!$K$262:$W$262</c:f>
              <c:strCache>
                <c:ptCount val="13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</c:strCache>
            </c:strRef>
          </c:cat>
          <c:val>
            <c:numRef>
              <c:f>'9'!$K$265:$W$265</c:f>
              <c:numCache>
                <c:formatCode>General</c:formatCode>
                <c:ptCount val="13"/>
                <c:pt idx="5" formatCode="0.0_)">
                  <c:v>0</c:v>
                </c:pt>
                <c:pt idx="8" formatCode="0.0_)">
                  <c:v>0</c:v>
                </c:pt>
                <c:pt idx="9" formatCode="0.0_)">
                  <c:v>0</c:v>
                </c:pt>
              </c:numCache>
            </c:numRef>
          </c:val>
        </c:ser>
        <c:ser>
          <c:idx val="3"/>
          <c:order val="3"/>
          <c:tx>
            <c:strRef>
              <c:f>'9'!$J$266</c:f>
              <c:strCache>
                <c:ptCount val="1"/>
                <c:pt idx="0">
                  <c:v>ÁÕ/BKH</c:v>
                </c:pt>
              </c:strCache>
            </c:strRef>
          </c:tx>
          <c:dLbls>
            <c:showVal val="1"/>
          </c:dLbls>
          <c:cat>
            <c:strRef>
              <c:f>'9'!$K$262:$W$262</c:f>
              <c:strCache>
                <c:ptCount val="13"/>
                <c:pt idx="0">
                  <c:v>Åðºíõèé</c:v>
                </c:pt>
                <c:pt idx="1">
                  <c:v>Õ¿íñíèé</c:v>
                </c:pt>
                <c:pt idx="2">
                  <c:v>Ñîãòóóðóóëàõ</c:v>
                </c:pt>
                <c:pt idx="3">
                  <c:v>Õóâöàñ,</c:v>
                </c:pt>
                <c:pt idx="4">
                  <c:v>Îðîí ñóóö, óñ,</c:v>
                </c:pt>
                <c:pt idx="5">
                  <c:v>Ãýð àõóéí</c:v>
                </c:pt>
                <c:pt idx="6">
                  <c:v>Ýì, òàðèà,</c:v>
                </c:pt>
                <c:pt idx="8">
                  <c:v>Õîëáîîíû </c:v>
                </c:pt>
                <c:pt idx="9">
                  <c:v>Àìðàëò,</c:v>
                </c:pt>
                <c:pt idx="10">
                  <c:v>Áîëîâñ-</c:v>
                </c:pt>
                <c:pt idx="11">
                  <c:v>Çî÷èä áóóäàë,</c:v>
                </c:pt>
                <c:pt idx="12">
                  <c:v>Áóñàä</c:v>
                </c:pt>
              </c:strCache>
            </c:strRef>
          </c:cat>
          <c:val>
            <c:numRef>
              <c:f>'9'!$K$266:$W$266</c:f>
              <c:numCache>
                <c:formatCode>##########0.0</c:formatCode>
                <c:ptCount val="13"/>
                <c:pt idx="0">
                  <c:v>171.57956081635743</c:v>
                </c:pt>
                <c:pt idx="1">
                  <c:v>148.23711245845496</c:v>
                </c:pt>
                <c:pt idx="2">
                  <c:v>229.37822515624347</c:v>
                </c:pt>
                <c:pt idx="3">
                  <c:v>222.26458455744833</c:v>
                </c:pt>
                <c:pt idx="4">
                  <c:v>141.83920249093498</c:v>
                </c:pt>
                <c:pt idx="5">
                  <c:v>258.28680196387967</c:v>
                </c:pt>
                <c:pt idx="6">
                  <c:v>124.07364394749972</c:v>
                </c:pt>
                <c:pt idx="7">
                  <c:v>138.09549058206156</c:v>
                </c:pt>
                <c:pt idx="8">
                  <c:v>92.722678322974105</c:v>
                </c:pt>
                <c:pt idx="9">
                  <c:v>81.822152461104949</c:v>
                </c:pt>
                <c:pt idx="10">
                  <c:v>240.00000000000006</c:v>
                </c:pt>
                <c:pt idx="11">
                  <c:v>198.59089567799089</c:v>
                </c:pt>
                <c:pt idx="12">
                  <c:v>146.34363011419535</c:v>
                </c:pt>
              </c:numCache>
            </c:numRef>
          </c:val>
        </c:ser>
        <c:axId val="73386624"/>
        <c:axId val="73412992"/>
      </c:barChart>
      <c:catAx>
        <c:axId val="7338662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3412992"/>
        <c:crosses val="autoZero"/>
        <c:auto val="1"/>
        <c:lblAlgn val="ctr"/>
        <c:lblOffset val="100"/>
      </c:catAx>
      <c:valAx>
        <c:axId val="73412992"/>
        <c:scaling>
          <c:orientation val="minMax"/>
        </c:scaling>
        <c:axPos val="l"/>
        <c:numFmt formatCode="0.0_)" sourceLinked="1"/>
        <c:tickLblPos val="nextTo"/>
        <c:crossAx val="73386624"/>
        <c:crosses val="autoZero"/>
        <c:crossBetween val="between"/>
      </c:valAx>
    </c:plotArea>
    <c:plotVisOnly val="1"/>
  </c:chart>
  <c:txPr>
    <a:bodyPr/>
    <a:lstStyle/>
    <a:p>
      <a:pPr>
        <a:defRPr sz="1050">
          <a:latin typeface="Arial Mon" pitchFamily="34" charset="0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'9'!$L$242</c:f>
              <c:strCache>
                <c:ptCount val="1"/>
                <c:pt idx="0">
                  <c:v>2014 оны 09 сарын дундаж үнэ, төг</c:v>
                </c:pt>
              </c:strCache>
            </c:strRef>
          </c:tx>
          <c:cat>
            <c:strRef>
              <c:f>'9'!$K$243:$K$245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'9'!$L$243:$L$245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er>
          <c:idx val="1"/>
          <c:order val="1"/>
          <c:tx>
            <c:strRef>
              <c:f>'9'!$M$242</c:f>
              <c:strCache>
                <c:ptCount val="1"/>
                <c:pt idx="0">
                  <c:v>2015 оны 09 сарын дундаж үнэ, төг</c:v>
                </c:pt>
              </c:strCache>
            </c:strRef>
          </c:tx>
          <c:cat>
            <c:strRef>
              <c:f>'9'!$K$243:$K$245</c:f>
              <c:strCache>
                <c:ptCount val="3"/>
                <c:pt idx="0">
                  <c:v>Шатахуун АИ80</c:v>
                </c:pt>
                <c:pt idx="1">
                  <c:v>Шатахуун АИ92</c:v>
                </c:pt>
                <c:pt idx="2">
                  <c:v>Дизелийн түлш</c:v>
                </c:pt>
              </c:strCache>
            </c:strRef>
          </c:cat>
          <c:val>
            <c:numRef>
              <c:f>'9'!$M$243:$M$245</c:f>
              <c:numCache>
                <c:formatCode>General</c:formatCode>
                <c:ptCount val="3"/>
                <c:pt idx="0">
                  <c:v>1620</c:v>
                </c:pt>
                <c:pt idx="1">
                  <c:v>1810</c:v>
                </c:pt>
                <c:pt idx="2">
                  <c:v>1890</c:v>
                </c:pt>
              </c:numCache>
            </c:numRef>
          </c:val>
        </c:ser>
        <c:shape val="cylinder"/>
        <c:axId val="117376896"/>
        <c:axId val="118289152"/>
        <c:axId val="0"/>
      </c:bar3DChart>
      <c:catAx>
        <c:axId val="117376896"/>
        <c:scaling>
          <c:orientation val="minMax"/>
        </c:scaling>
        <c:axPos val="b"/>
        <c:tickLblPos val="nextTo"/>
        <c:crossAx val="118289152"/>
        <c:crosses val="autoZero"/>
        <c:auto val="1"/>
        <c:lblAlgn val="ctr"/>
        <c:lblOffset val="100"/>
      </c:catAx>
      <c:valAx>
        <c:axId val="118289152"/>
        <c:scaling>
          <c:orientation val="minMax"/>
        </c:scaling>
        <c:axPos val="l"/>
        <c:numFmt formatCode="General" sourceLinked="1"/>
        <c:tickLblPos val="nextTo"/>
        <c:crossAx val="11737689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'9'!$L$226</c:f>
              <c:strCache>
                <c:ptCount val="1"/>
                <c:pt idx="0">
                  <c:v>2014 оны 09 сарын дундаж үнэ, төг</c:v>
                </c:pt>
              </c:strCache>
            </c:strRef>
          </c:tx>
          <c:cat>
            <c:strRef>
              <c:f>'9'!$K$227:$K$230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'9'!$L$227:$L$230</c:f>
              <c:numCache>
                <c:formatCode>General</c:formatCode>
                <c:ptCount val="4"/>
                <c:pt idx="0">
                  <c:v>1000</c:v>
                </c:pt>
                <c:pt idx="1">
                  <c:v>5300</c:v>
                </c:pt>
                <c:pt idx="2">
                  <c:v>6500</c:v>
                </c:pt>
                <c:pt idx="3">
                  <c:v>4500</c:v>
                </c:pt>
              </c:numCache>
            </c:numRef>
          </c:val>
        </c:ser>
        <c:ser>
          <c:idx val="1"/>
          <c:order val="1"/>
          <c:tx>
            <c:strRef>
              <c:f>'9'!$M$226</c:f>
              <c:strCache>
                <c:ptCount val="1"/>
                <c:pt idx="0">
                  <c:v>2015 оны 09 сарын дундаж үнэ, төг</c:v>
                </c:pt>
              </c:strCache>
            </c:strRef>
          </c:tx>
          <c:cat>
            <c:strRef>
              <c:f>'9'!$K$227:$K$230</c:f>
              <c:strCache>
                <c:ptCount val="4"/>
                <c:pt idx="0">
                  <c:v>1-р зэргийн гурил, кг</c:v>
                </c:pt>
                <c:pt idx="1">
                  <c:v>Хонины мах, кг</c:v>
                </c:pt>
                <c:pt idx="2">
                  <c:v>Үхрийн мах, кг</c:v>
                </c:pt>
                <c:pt idx="3">
                  <c:v>Ямааны  мах, кг</c:v>
                </c:pt>
              </c:strCache>
            </c:strRef>
          </c:cat>
          <c:val>
            <c:numRef>
              <c:f>'9'!$M$227:$M$230</c:f>
              <c:numCache>
                <c:formatCode>General</c:formatCode>
                <c:ptCount val="4"/>
                <c:pt idx="0">
                  <c:v>1300</c:v>
                </c:pt>
                <c:pt idx="1">
                  <c:v>3800</c:v>
                </c:pt>
                <c:pt idx="2">
                  <c:v>5500</c:v>
                </c:pt>
                <c:pt idx="3">
                  <c:v>3300</c:v>
                </c:pt>
              </c:numCache>
            </c:numRef>
          </c:val>
        </c:ser>
        <c:shape val="cylinder"/>
        <c:axId val="45782144"/>
        <c:axId val="45783680"/>
        <c:axId val="0"/>
      </c:bar3DChart>
      <c:catAx>
        <c:axId val="45782144"/>
        <c:scaling>
          <c:orientation val="minMax"/>
        </c:scaling>
        <c:axPos val="b"/>
        <c:tickLblPos val="nextTo"/>
        <c:crossAx val="45783680"/>
        <c:crosses val="autoZero"/>
        <c:auto val="1"/>
        <c:lblAlgn val="ctr"/>
        <c:lblOffset val="100"/>
      </c:catAx>
      <c:valAx>
        <c:axId val="45783680"/>
        <c:scaling>
          <c:orientation val="minMax"/>
        </c:scaling>
        <c:axPos val="l"/>
        <c:numFmt formatCode="General" sourceLinked="1"/>
        <c:tickLblPos val="nextTo"/>
        <c:crossAx val="4578214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321062992125985"/>
          <c:y val="6.9919072615923034E-2"/>
          <c:w val="0.85678937007874056"/>
          <c:h val="0.79822506561679785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'9'!$K$82:$K$85</c:f>
              <c:strCache>
                <c:ptCount val="4"/>
                <c:pt idx="0">
                  <c:v>2012.IX</c:v>
                </c:pt>
                <c:pt idx="1">
                  <c:v>2013.IX</c:v>
                </c:pt>
                <c:pt idx="2">
                  <c:v>2014.IX</c:v>
                </c:pt>
                <c:pt idx="3">
                  <c:v>2015.IX</c:v>
                </c:pt>
              </c:strCache>
            </c:strRef>
          </c:cat>
          <c:val>
            <c:numRef>
              <c:f>'9'!$L$82:$L$85</c:f>
              <c:numCache>
                <c:formatCode>General</c:formatCode>
                <c:ptCount val="4"/>
                <c:pt idx="0">
                  <c:v>4255.3</c:v>
                </c:pt>
                <c:pt idx="1">
                  <c:v>4636.2</c:v>
                </c:pt>
                <c:pt idx="2">
                  <c:v>5296.1</c:v>
                </c:pt>
                <c:pt idx="3">
                  <c:v>5620.5</c:v>
                </c:pt>
              </c:numCache>
            </c:numRef>
          </c:val>
        </c:ser>
        <c:axId val="74359936"/>
        <c:axId val="74361472"/>
      </c:barChart>
      <c:catAx>
        <c:axId val="74359936"/>
        <c:scaling>
          <c:orientation val="minMax"/>
        </c:scaling>
        <c:axPos val="b"/>
        <c:tickLblPos val="nextTo"/>
        <c:crossAx val="74361472"/>
        <c:crosses val="autoZero"/>
        <c:auto val="1"/>
        <c:lblAlgn val="ctr"/>
        <c:lblOffset val="100"/>
      </c:catAx>
      <c:valAx>
        <c:axId val="74361472"/>
        <c:scaling>
          <c:orientation val="minMax"/>
        </c:scaling>
        <c:axPos val="l"/>
        <c:numFmt formatCode="General" sourceLinked="1"/>
        <c:tickLblPos val="nextTo"/>
        <c:crossAx val="74359936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'9'!$K$109</c:f>
              <c:strCache>
                <c:ptCount val="1"/>
                <c:pt idx="0">
                  <c:v>Зээлийн өрийн үлдэгдэл</c:v>
                </c:pt>
              </c:strCache>
            </c:strRef>
          </c:tx>
          <c:cat>
            <c:strRef>
              <c:f>'9'!$L$108:$M$108</c:f>
              <c:strCache>
                <c:ptCount val="2"/>
                <c:pt idx="0">
                  <c:v>2014.IX</c:v>
                </c:pt>
                <c:pt idx="1">
                  <c:v>2015.IX</c:v>
                </c:pt>
              </c:strCache>
            </c:strRef>
          </c:cat>
          <c:val>
            <c:numRef>
              <c:f>'9'!$L$109:$M$109</c:f>
              <c:numCache>
                <c:formatCode>General</c:formatCode>
                <c:ptCount val="2"/>
                <c:pt idx="0">
                  <c:v>124856.9</c:v>
                </c:pt>
                <c:pt idx="1">
                  <c:v>120673.8</c:v>
                </c:pt>
              </c:numCache>
            </c:numRef>
          </c:val>
        </c:ser>
        <c:ser>
          <c:idx val="1"/>
          <c:order val="1"/>
          <c:tx>
            <c:strRef>
              <c:f>'9'!$K$110</c:f>
              <c:strCache>
                <c:ptCount val="1"/>
                <c:pt idx="0">
                  <c:v>Иргэдийн хадгаламж</c:v>
                </c:pt>
              </c:strCache>
            </c:strRef>
          </c:tx>
          <c:cat>
            <c:strRef>
              <c:f>'9'!$L$108:$M$108</c:f>
              <c:strCache>
                <c:ptCount val="2"/>
                <c:pt idx="0">
                  <c:v>2014.IX</c:v>
                </c:pt>
                <c:pt idx="1">
                  <c:v>2015.IX</c:v>
                </c:pt>
              </c:strCache>
            </c:strRef>
          </c:cat>
          <c:val>
            <c:numRef>
              <c:f>'9'!$L$110:$M$110</c:f>
              <c:numCache>
                <c:formatCode>General</c:formatCode>
                <c:ptCount val="2"/>
                <c:pt idx="0">
                  <c:v>43956.800000000003</c:v>
                </c:pt>
                <c:pt idx="1">
                  <c:v>47742.3</c:v>
                </c:pt>
              </c:numCache>
            </c:numRef>
          </c:val>
        </c:ser>
        <c:axId val="74382336"/>
        <c:axId val="74453760"/>
      </c:barChart>
      <c:catAx>
        <c:axId val="74382336"/>
        <c:scaling>
          <c:orientation val="minMax"/>
        </c:scaling>
        <c:axPos val="b"/>
        <c:tickLblPos val="nextTo"/>
        <c:crossAx val="74453760"/>
        <c:crosses val="autoZero"/>
        <c:auto val="1"/>
        <c:lblAlgn val="ctr"/>
        <c:lblOffset val="100"/>
      </c:catAx>
      <c:valAx>
        <c:axId val="74453760"/>
        <c:scaling>
          <c:orientation val="minMax"/>
        </c:scaling>
        <c:axPos val="l"/>
        <c:numFmt formatCode="General" sourceLinked="1"/>
        <c:tickLblPos val="nextTo"/>
        <c:crossAx val="7438233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'9'!$K$129</c:f>
              <c:strCache>
                <c:ptCount val="1"/>
                <c:pt idx="0">
                  <c:v>Түгээсэн цэвэр ус мян.м3</c:v>
                </c:pt>
              </c:strCache>
            </c:strRef>
          </c:tx>
          <c:cat>
            <c:strRef>
              <c:f>'9'!$L$128:$N$128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'9'!$L$129:$N$129</c:f>
              <c:numCache>
                <c:formatCode>General</c:formatCode>
                <c:ptCount val="3"/>
                <c:pt idx="0">
                  <c:v>199</c:v>
                </c:pt>
                <c:pt idx="1">
                  <c:v>163.19999999999999</c:v>
                </c:pt>
                <c:pt idx="2">
                  <c:v>205.4</c:v>
                </c:pt>
              </c:numCache>
            </c:numRef>
          </c:val>
        </c:ser>
        <c:ser>
          <c:idx val="1"/>
          <c:order val="1"/>
          <c:tx>
            <c:strRef>
              <c:f>'9'!$K$130</c:f>
              <c:strCache>
                <c:ptCount val="1"/>
                <c:pt idx="0">
                  <c:v>Чулуун нүүрс мян.тн</c:v>
                </c:pt>
              </c:strCache>
            </c:strRef>
          </c:tx>
          <c:cat>
            <c:strRef>
              <c:f>'9'!$L$128:$N$128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'9'!$L$130:$N$130</c:f>
              <c:numCache>
                <c:formatCode>General</c:formatCode>
                <c:ptCount val="3"/>
                <c:pt idx="0">
                  <c:v>13.4</c:v>
                </c:pt>
                <c:pt idx="1">
                  <c:v>14.7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'9'!$K$131</c:f>
              <c:strCache>
                <c:ptCount val="1"/>
                <c:pt idx="0">
                  <c:v>Дулааны эрчим хүч мян.Гкал</c:v>
                </c:pt>
              </c:strCache>
            </c:strRef>
          </c:tx>
          <c:cat>
            <c:strRef>
              <c:f>'9'!$L$128:$N$128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'9'!$L$131:$N$131</c:f>
              <c:numCache>
                <c:formatCode>General</c:formatCode>
                <c:ptCount val="3"/>
                <c:pt idx="0">
                  <c:v>113.2</c:v>
                </c:pt>
                <c:pt idx="1">
                  <c:v>114</c:v>
                </c:pt>
                <c:pt idx="2">
                  <c:v>105.7</c:v>
                </c:pt>
              </c:numCache>
            </c:numRef>
          </c:val>
        </c:ser>
        <c:shape val="cylinder"/>
        <c:axId val="74508160"/>
        <c:axId val="74509696"/>
        <c:axId val="0"/>
      </c:bar3DChart>
      <c:catAx>
        <c:axId val="74508160"/>
        <c:scaling>
          <c:orientation val="minMax"/>
        </c:scaling>
        <c:axPos val="b"/>
        <c:tickLblPos val="nextTo"/>
        <c:crossAx val="74509696"/>
        <c:crosses val="autoZero"/>
        <c:auto val="1"/>
        <c:lblAlgn val="ctr"/>
        <c:lblOffset val="100"/>
      </c:catAx>
      <c:valAx>
        <c:axId val="74509696"/>
        <c:scaling>
          <c:orientation val="minMax"/>
        </c:scaling>
        <c:axPos val="l"/>
        <c:numFmt formatCode="General" sourceLinked="1"/>
        <c:tickLblPos val="nextTo"/>
        <c:crossAx val="745081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'9'!$P$120:$P$122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'9'!$Q$120:$Q$122</c:f>
              <c:numCache>
                <c:formatCode>General</c:formatCode>
                <c:ptCount val="3"/>
                <c:pt idx="0">
                  <c:v>2616.1</c:v>
                </c:pt>
                <c:pt idx="1">
                  <c:v>2744.4</c:v>
                </c:pt>
                <c:pt idx="2">
                  <c:v>2768.4</c:v>
                </c:pt>
              </c:numCache>
            </c:numRef>
          </c:val>
        </c:ser>
        <c:shape val="cone"/>
        <c:axId val="74390912"/>
        <c:axId val="74400896"/>
        <c:axId val="0"/>
      </c:bar3DChart>
      <c:catAx>
        <c:axId val="74390912"/>
        <c:scaling>
          <c:orientation val="minMax"/>
        </c:scaling>
        <c:axPos val="b"/>
        <c:tickLblPos val="nextTo"/>
        <c:crossAx val="74400896"/>
        <c:crosses val="autoZero"/>
        <c:auto val="1"/>
        <c:lblAlgn val="ctr"/>
        <c:lblOffset val="100"/>
      </c:catAx>
      <c:valAx>
        <c:axId val="74400896"/>
        <c:scaling>
          <c:orientation val="minMax"/>
        </c:scaling>
        <c:axPos val="l"/>
        <c:numFmt formatCode="General" sourceLinked="1"/>
        <c:tickLblPos val="nextTo"/>
        <c:crossAx val="7439091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'9'!$K$160</c:f>
              <c:strCache>
                <c:ptCount val="1"/>
                <c:pt idx="0">
                  <c:v>2014 он</c:v>
                </c:pt>
              </c:strCache>
            </c:strRef>
          </c:tx>
          <c:dLbls>
            <c:showVal val="1"/>
          </c:dLbls>
          <c:cat>
            <c:strRef>
              <c:f>'9'!$L$159:$T$159</c:f>
              <c:strCache>
                <c:ptCount val="9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</c:strCache>
            </c:strRef>
          </c:cat>
          <c:val>
            <c:numRef>
              <c:f>'9'!$L$160:$T$160</c:f>
              <c:numCache>
                <c:formatCode>General</c:formatCode>
                <c:ptCount val="9"/>
                <c:pt idx="0">
                  <c:v>24.1</c:v>
                </c:pt>
                <c:pt idx="1">
                  <c:v>21.8</c:v>
                </c:pt>
                <c:pt idx="2">
                  <c:v>22.4</c:v>
                </c:pt>
                <c:pt idx="3">
                  <c:v>18.2</c:v>
                </c:pt>
                <c:pt idx="4">
                  <c:v>16.7</c:v>
                </c:pt>
                <c:pt idx="5">
                  <c:v>19.600000000000001</c:v>
                </c:pt>
                <c:pt idx="6">
                  <c:v>17.5</c:v>
                </c:pt>
                <c:pt idx="7">
                  <c:v>17.2</c:v>
                </c:pt>
                <c:pt idx="8">
                  <c:v>15.8</c:v>
                </c:pt>
              </c:numCache>
            </c:numRef>
          </c:val>
        </c:ser>
        <c:ser>
          <c:idx val="1"/>
          <c:order val="1"/>
          <c:tx>
            <c:strRef>
              <c:f>'9'!$K$161</c:f>
              <c:strCache>
                <c:ptCount val="1"/>
                <c:pt idx="0">
                  <c:v>2015 он</c:v>
                </c:pt>
              </c:strCache>
            </c:strRef>
          </c:tx>
          <c:dLbls>
            <c:showVal val="1"/>
          </c:dLbls>
          <c:cat>
            <c:strRef>
              <c:f>'9'!$L$159:$T$159</c:f>
              <c:strCache>
                <c:ptCount val="9"/>
                <c:pt idx="0">
                  <c:v>1 сар</c:v>
                </c:pt>
                <c:pt idx="1">
                  <c:v>2 сар</c:v>
                </c:pt>
                <c:pt idx="2">
                  <c:v>3 сар</c:v>
                </c:pt>
                <c:pt idx="3">
                  <c:v>4 сар</c:v>
                </c:pt>
                <c:pt idx="4">
                  <c:v>5 сар</c:v>
                </c:pt>
                <c:pt idx="5">
                  <c:v>6 сар</c:v>
                </c:pt>
                <c:pt idx="6">
                  <c:v>7 сар</c:v>
                </c:pt>
                <c:pt idx="7">
                  <c:v>8 сар</c:v>
                </c:pt>
                <c:pt idx="8">
                  <c:v>9 сар</c:v>
                </c:pt>
              </c:strCache>
            </c:strRef>
          </c:cat>
          <c:val>
            <c:numRef>
              <c:f>'9'!$L$161:$T$161</c:f>
              <c:numCache>
                <c:formatCode>General</c:formatCode>
                <c:ptCount val="9"/>
                <c:pt idx="0">
                  <c:v>19.100000000000001</c:v>
                </c:pt>
                <c:pt idx="1">
                  <c:v>23.4</c:v>
                </c:pt>
                <c:pt idx="2">
                  <c:v>24.3</c:v>
                </c:pt>
                <c:pt idx="3">
                  <c:v>17.600000000000001</c:v>
                </c:pt>
                <c:pt idx="4">
                  <c:v>19.5</c:v>
                </c:pt>
                <c:pt idx="5">
                  <c:v>17.399999999999999</c:v>
                </c:pt>
                <c:pt idx="6">
                  <c:v>15</c:v>
                </c:pt>
                <c:pt idx="7">
                  <c:v>14.6</c:v>
                </c:pt>
                <c:pt idx="8">
                  <c:v>16.3</c:v>
                </c:pt>
              </c:numCache>
            </c:numRef>
          </c:val>
        </c:ser>
        <c:marker val="1"/>
        <c:axId val="72048000"/>
        <c:axId val="72057984"/>
      </c:lineChart>
      <c:catAx>
        <c:axId val="72048000"/>
        <c:scaling>
          <c:orientation val="minMax"/>
        </c:scaling>
        <c:axPos val="b"/>
        <c:tickLblPos val="nextTo"/>
        <c:crossAx val="72057984"/>
        <c:crosses val="autoZero"/>
        <c:auto val="1"/>
        <c:lblAlgn val="ctr"/>
        <c:lblOffset val="100"/>
      </c:catAx>
      <c:valAx>
        <c:axId val="72057984"/>
        <c:scaling>
          <c:orientation val="minMax"/>
        </c:scaling>
        <c:axPos val="l"/>
        <c:numFmt formatCode="General" sourceLinked="1"/>
        <c:tickLblPos val="nextTo"/>
        <c:crossAx val="7204800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'9'!$K$168</c:f>
              <c:strCache>
                <c:ptCount val="1"/>
                <c:pt idx="0">
                  <c:v>Халдварт өвчнөөр өвчлөгчид, 2013,2014, 2015 оны  эхний хагас жилийн байдлаар / 10000 хүн амд</c:v>
                </c:pt>
              </c:strCache>
            </c:strRef>
          </c:tx>
          <c:dLbls>
            <c:showVal val="1"/>
          </c:dLbls>
          <c:cat>
            <c:strRef>
              <c:f>'9'!$L$167:$N$167</c:f>
              <c:strCache>
                <c:ptCount val="3"/>
                <c:pt idx="0">
                  <c:v>2013 он</c:v>
                </c:pt>
                <c:pt idx="1">
                  <c:v>2014 он</c:v>
                </c:pt>
                <c:pt idx="2">
                  <c:v>2015 он</c:v>
                </c:pt>
              </c:strCache>
            </c:strRef>
          </c:cat>
          <c:val>
            <c:numRef>
              <c:f>'9'!$L$168:$N$168</c:f>
              <c:numCache>
                <c:formatCode>General</c:formatCode>
                <c:ptCount val="3"/>
                <c:pt idx="0">
                  <c:v>95.2</c:v>
                </c:pt>
                <c:pt idx="1">
                  <c:v>102.1</c:v>
                </c:pt>
                <c:pt idx="2">
                  <c:v>142.30000000000001</c:v>
                </c:pt>
              </c:numCache>
            </c:numRef>
          </c:val>
        </c:ser>
        <c:shape val="cylinder"/>
        <c:axId val="72083712"/>
        <c:axId val="71958528"/>
        <c:axId val="0"/>
      </c:bar3DChart>
      <c:catAx>
        <c:axId val="72083712"/>
        <c:scaling>
          <c:orientation val="minMax"/>
        </c:scaling>
        <c:axPos val="b"/>
        <c:tickLblPos val="nextTo"/>
        <c:crossAx val="71958528"/>
        <c:crosses val="autoZero"/>
        <c:auto val="1"/>
        <c:lblAlgn val="ctr"/>
        <c:lblOffset val="100"/>
      </c:catAx>
      <c:valAx>
        <c:axId val="71958528"/>
        <c:scaling>
          <c:orientation val="minMax"/>
        </c:scaling>
        <c:axPos val="l"/>
        <c:numFmt formatCode="General" sourceLinked="1"/>
        <c:tickLblPos val="nextTo"/>
        <c:crossAx val="7208371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'9'!$K$189</c:f>
              <c:strCache>
                <c:ptCount val="1"/>
                <c:pt idx="0">
                  <c:v>Бүртгэлтэй ажилгүй иргэн</c:v>
                </c:pt>
              </c:strCache>
            </c:strRef>
          </c:tx>
          <c:cat>
            <c:strRef>
              <c:f>'9'!$L$188:$N$188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'9'!$L$189:$N$189</c:f>
              <c:numCache>
                <c:formatCode>General</c:formatCode>
                <c:ptCount val="3"/>
                <c:pt idx="0">
                  <c:v>1433</c:v>
                </c:pt>
                <c:pt idx="1">
                  <c:v>1745</c:v>
                </c:pt>
                <c:pt idx="2">
                  <c:v>587</c:v>
                </c:pt>
              </c:numCache>
            </c:numRef>
          </c:val>
        </c:ser>
        <c:ser>
          <c:idx val="1"/>
          <c:order val="1"/>
          <c:tx>
            <c:strRef>
              <c:f>'9'!$K$190</c:f>
              <c:strCache>
                <c:ptCount val="1"/>
                <c:pt idx="0">
                  <c:v>зуучлагдаж ажилд орсон</c:v>
                </c:pt>
              </c:strCache>
            </c:strRef>
          </c:tx>
          <c:cat>
            <c:strRef>
              <c:f>'9'!$L$188:$N$188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'9'!$L$190:$N$190</c:f>
              <c:numCache>
                <c:formatCode>General</c:formatCode>
                <c:ptCount val="3"/>
                <c:pt idx="0">
                  <c:v>1259</c:v>
                </c:pt>
                <c:pt idx="1">
                  <c:v>1079</c:v>
                </c:pt>
                <c:pt idx="2">
                  <c:v>597</c:v>
                </c:pt>
              </c:numCache>
            </c:numRef>
          </c:val>
        </c:ser>
        <c:shape val="cylinder"/>
        <c:axId val="72001024"/>
        <c:axId val="72002560"/>
        <c:axId val="0"/>
      </c:bar3DChart>
      <c:catAx>
        <c:axId val="72001024"/>
        <c:scaling>
          <c:orientation val="minMax"/>
        </c:scaling>
        <c:axPos val="b"/>
        <c:tickLblPos val="nextTo"/>
        <c:crossAx val="72002560"/>
        <c:crosses val="autoZero"/>
        <c:auto val="1"/>
        <c:lblAlgn val="ctr"/>
        <c:lblOffset val="100"/>
      </c:catAx>
      <c:valAx>
        <c:axId val="72002560"/>
        <c:scaling>
          <c:orientation val="minMax"/>
        </c:scaling>
        <c:axPos val="l"/>
        <c:numFmt formatCode="General" sourceLinked="1"/>
        <c:tickLblPos val="nextTo"/>
        <c:crossAx val="720010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'9'!$L$210</c:f>
              <c:strCache>
                <c:ptCount val="1"/>
                <c:pt idx="0">
                  <c:v>2014.09</c:v>
                </c:pt>
              </c:strCache>
            </c:strRef>
          </c:tx>
          <c:dLbls>
            <c:showVal val="1"/>
          </c:dLbls>
          <c:cat>
            <c:strRef>
              <c:f>'9'!$K$211:$K$223</c:f>
              <c:strCache>
                <c:ptCount val="13"/>
                <c:pt idx="0">
                  <c:v>Нийтийн аж ахуйн, нийгмийн үйлчилгээ</c:v>
                </c:pt>
                <c:pt idx="1">
                  <c:v>Хөдөө аж ахуй, ан агнуур, ойн аж ахуй</c:v>
                </c:pt>
                <c:pt idx="2">
                  <c:v>Уул уурхай олборлох</c:v>
                </c:pt>
                <c:pt idx="3">
                  <c:v>Боловсруулах үйлдвэр</c:v>
                </c:pt>
                <c:pt idx="4">
                  <c:v>Цахилгаан эрчим хүч, дулаан, усан…</c:v>
                </c:pt>
                <c:pt idx="5">
                  <c:v>Барилгын салбарт</c:v>
                </c:pt>
                <c:pt idx="6">
                  <c:v>Бөөний ба жижиглэнгийн худалдаа</c:v>
                </c:pt>
                <c:pt idx="7">
                  <c:v>Зочид буудал зоогийн газар</c:v>
                </c:pt>
                <c:pt idx="8">
                  <c:v>Тээвэр, тээш хадгалалт, холбоо</c:v>
                </c:pt>
                <c:pt idx="9">
                  <c:v>Санхүүгийн байгууллага</c:v>
                </c:pt>
                <c:pt idx="10">
                  <c:v>Төр захиргаа батлан хамгаалах</c:v>
                </c:pt>
                <c:pt idx="11">
                  <c:v>Боловсрол</c:v>
                </c:pt>
                <c:pt idx="12">
                  <c:v>Эрүүл мэнд</c:v>
                </c:pt>
              </c:strCache>
            </c:strRef>
          </c:cat>
          <c:val>
            <c:numRef>
              <c:f>'9'!$L$211:$L$223</c:f>
              <c:numCache>
                <c:formatCode>General</c:formatCode>
                <c:ptCount val="13"/>
                <c:pt idx="0">
                  <c:v>277</c:v>
                </c:pt>
                <c:pt idx="1">
                  <c:v>255</c:v>
                </c:pt>
                <c:pt idx="2">
                  <c:v>53</c:v>
                </c:pt>
                <c:pt idx="3">
                  <c:v>422</c:v>
                </c:pt>
                <c:pt idx="4">
                  <c:v>19</c:v>
                </c:pt>
                <c:pt idx="5">
                  <c:v>225</c:v>
                </c:pt>
                <c:pt idx="6">
                  <c:v>69</c:v>
                </c:pt>
                <c:pt idx="7">
                  <c:v>5</c:v>
                </c:pt>
                <c:pt idx="8">
                  <c:v>180</c:v>
                </c:pt>
                <c:pt idx="10">
                  <c:v>70</c:v>
                </c:pt>
                <c:pt idx="11">
                  <c:v>61</c:v>
                </c:pt>
                <c:pt idx="12">
                  <c:v>15</c:v>
                </c:pt>
              </c:numCache>
            </c:numRef>
          </c:val>
        </c:ser>
        <c:ser>
          <c:idx val="1"/>
          <c:order val="1"/>
          <c:tx>
            <c:strRef>
              <c:f>'9'!$M$210</c:f>
              <c:strCache>
                <c:ptCount val="1"/>
                <c:pt idx="0">
                  <c:v>2015.09</c:v>
                </c:pt>
              </c:strCache>
            </c:strRef>
          </c:tx>
          <c:dLbls>
            <c:showVal val="1"/>
          </c:dLbls>
          <c:cat>
            <c:strRef>
              <c:f>'9'!$K$211:$K$223</c:f>
              <c:strCache>
                <c:ptCount val="13"/>
                <c:pt idx="0">
                  <c:v>Нийтийн аж ахуйн, нийгмийн үйлчилгээ</c:v>
                </c:pt>
                <c:pt idx="1">
                  <c:v>Хөдөө аж ахуй, ан агнуур, ойн аж ахуй</c:v>
                </c:pt>
                <c:pt idx="2">
                  <c:v>Уул уурхай олборлох</c:v>
                </c:pt>
                <c:pt idx="3">
                  <c:v>Боловсруулах үйлдвэр</c:v>
                </c:pt>
                <c:pt idx="4">
                  <c:v>Цахилгаан эрчим хүч, дулаан, усан…</c:v>
                </c:pt>
                <c:pt idx="5">
                  <c:v>Барилгын салбарт</c:v>
                </c:pt>
                <c:pt idx="6">
                  <c:v>Бөөний ба жижиглэнгийн худалдаа</c:v>
                </c:pt>
                <c:pt idx="7">
                  <c:v>Зочид буудал зоогийн газар</c:v>
                </c:pt>
                <c:pt idx="8">
                  <c:v>Тээвэр, тээш хадгалалт, холбоо</c:v>
                </c:pt>
                <c:pt idx="9">
                  <c:v>Санхүүгийн байгууллага</c:v>
                </c:pt>
                <c:pt idx="10">
                  <c:v>Төр захиргаа батлан хамгаалах</c:v>
                </c:pt>
                <c:pt idx="11">
                  <c:v>Боловсрол</c:v>
                </c:pt>
                <c:pt idx="12">
                  <c:v>Эрүүл мэнд</c:v>
                </c:pt>
              </c:strCache>
            </c:strRef>
          </c:cat>
          <c:val>
            <c:numRef>
              <c:f>'9'!$M$211:$M$223</c:f>
              <c:numCache>
                <c:formatCode>General</c:formatCode>
                <c:ptCount val="13"/>
                <c:pt idx="0">
                  <c:v>66</c:v>
                </c:pt>
                <c:pt idx="1">
                  <c:v>152</c:v>
                </c:pt>
                <c:pt idx="2">
                  <c:v>16</c:v>
                </c:pt>
                <c:pt idx="3">
                  <c:v>186</c:v>
                </c:pt>
                <c:pt idx="4">
                  <c:v>0</c:v>
                </c:pt>
                <c:pt idx="5">
                  <c:v>27</c:v>
                </c:pt>
                <c:pt idx="6">
                  <c:v>13</c:v>
                </c:pt>
                <c:pt idx="7">
                  <c:v>7</c:v>
                </c:pt>
                <c:pt idx="8">
                  <c:v>6</c:v>
                </c:pt>
                <c:pt idx="9">
                  <c:v>2</c:v>
                </c:pt>
                <c:pt idx="10">
                  <c:v>111</c:v>
                </c:pt>
                <c:pt idx="11">
                  <c:v>6</c:v>
                </c:pt>
                <c:pt idx="12">
                  <c:v>2</c:v>
                </c:pt>
              </c:numCache>
            </c:numRef>
          </c:val>
        </c:ser>
        <c:axId val="72888704"/>
        <c:axId val="72890240"/>
      </c:barChart>
      <c:catAx>
        <c:axId val="72888704"/>
        <c:scaling>
          <c:orientation val="minMax"/>
        </c:scaling>
        <c:axPos val="l"/>
        <c:tickLblPos val="nextTo"/>
        <c:crossAx val="72890240"/>
        <c:crosses val="autoZero"/>
        <c:auto val="1"/>
        <c:lblAlgn val="ctr"/>
        <c:lblOffset val="100"/>
      </c:catAx>
      <c:valAx>
        <c:axId val="72890240"/>
        <c:scaling>
          <c:orientation val="minMax"/>
        </c:scaling>
        <c:axPos val="b"/>
        <c:numFmt formatCode="General" sourceLinked="1"/>
        <c:tickLblPos val="nextTo"/>
        <c:crossAx val="728887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'9'!$K$28</c:f>
              <c:strCache>
                <c:ptCount val="1"/>
                <c:pt idx="0">
                  <c:v>Гарсан гэмт хэргийн тоо </c:v>
                </c:pt>
              </c:strCache>
            </c:strRef>
          </c:tx>
          <c:dLbls>
            <c:showVal val="1"/>
          </c:dLbls>
          <c:cat>
            <c:strRef>
              <c:f>'9'!$L$27:$N$27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'9'!$L$28:$N$28</c:f>
              <c:numCache>
                <c:formatCode>General</c:formatCode>
                <c:ptCount val="3"/>
                <c:pt idx="0">
                  <c:v>335</c:v>
                </c:pt>
                <c:pt idx="1">
                  <c:v>339</c:v>
                </c:pt>
                <c:pt idx="2">
                  <c:v>252</c:v>
                </c:pt>
              </c:numCache>
            </c:numRef>
          </c:val>
        </c:ser>
        <c:ser>
          <c:idx val="1"/>
          <c:order val="1"/>
          <c:tx>
            <c:strRef>
              <c:f>'9'!$K$29</c:f>
              <c:strCache>
                <c:ptCount val="1"/>
                <c:pt idx="0">
                  <c:v>Хэргийн илрүүлэлтийн хувь </c:v>
                </c:pt>
              </c:strCache>
            </c:strRef>
          </c:tx>
          <c:dLbls>
            <c:showVal val="1"/>
          </c:dLbls>
          <c:cat>
            <c:strRef>
              <c:f>'9'!$L$27:$N$27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'9'!$L$29:$N$29</c:f>
              <c:numCache>
                <c:formatCode>General</c:formatCode>
                <c:ptCount val="3"/>
                <c:pt idx="0">
                  <c:v>62</c:v>
                </c:pt>
                <c:pt idx="1">
                  <c:v>61.9</c:v>
                </c:pt>
                <c:pt idx="2">
                  <c:v>65.099999999999994</c:v>
                </c:pt>
              </c:numCache>
            </c:numRef>
          </c:val>
        </c:ser>
        <c:ser>
          <c:idx val="2"/>
          <c:order val="2"/>
          <c:tx>
            <c:strRef>
              <c:f>'9'!$K$30</c:f>
              <c:strCache>
                <c:ptCount val="1"/>
                <c:pt idx="0">
                  <c:v>Эзэнгүй гэмт хэрэг</c:v>
                </c:pt>
              </c:strCache>
            </c:strRef>
          </c:tx>
          <c:dLbls>
            <c:showVal val="1"/>
          </c:dLbls>
          <c:cat>
            <c:strRef>
              <c:f>'9'!$L$27:$N$27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'9'!$L$30:$N$30</c:f>
              <c:numCache>
                <c:formatCode>General</c:formatCode>
                <c:ptCount val="3"/>
                <c:pt idx="0">
                  <c:v>37</c:v>
                </c:pt>
                <c:pt idx="1">
                  <c:v>15</c:v>
                </c:pt>
                <c:pt idx="2">
                  <c:v>22</c:v>
                </c:pt>
              </c:numCache>
            </c:numRef>
          </c:val>
        </c:ser>
        <c:axId val="72959488"/>
        <c:axId val="72961024"/>
      </c:barChart>
      <c:catAx>
        <c:axId val="72959488"/>
        <c:scaling>
          <c:orientation val="minMax"/>
        </c:scaling>
        <c:axPos val="b"/>
        <c:tickLblPos val="nextTo"/>
        <c:crossAx val="72961024"/>
        <c:crosses val="autoZero"/>
        <c:auto val="1"/>
        <c:lblAlgn val="ctr"/>
        <c:lblOffset val="100"/>
      </c:catAx>
      <c:valAx>
        <c:axId val="72961024"/>
        <c:scaling>
          <c:orientation val="minMax"/>
        </c:scaling>
        <c:axPos val="l"/>
        <c:numFmt formatCode="General" sourceLinked="1"/>
        <c:tickLblPos val="nextTo"/>
        <c:crossAx val="729594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'9'!$L$49</c:f>
              <c:strCache>
                <c:ptCount val="1"/>
                <c:pt idx="0">
                  <c:v>2013.IX</c:v>
                </c:pt>
              </c:strCache>
            </c:strRef>
          </c:tx>
          <c:dLbls>
            <c:showVal val="1"/>
          </c:dLbls>
          <c:cat>
            <c:strRef>
              <c:f>'9'!$K$50:$K$53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'9'!$L$50:$L$53</c:f>
              <c:numCache>
                <c:formatCode>General</c:formatCode>
                <c:ptCount val="4"/>
                <c:pt idx="0">
                  <c:v>134</c:v>
                </c:pt>
                <c:pt idx="1">
                  <c:v>170</c:v>
                </c:pt>
                <c:pt idx="2">
                  <c:v>23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'9'!$M$49</c:f>
              <c:strCache>
                <c:ptCount val="1"/>
                <c:pt idx="0">
                  <c:v>2014.IX</c:v>
                </c:pt>
              </c:strCache>
            </c:strRef>
          </c:tx>
          <c:dLbls>
            <c:showVal val="1"/>
          </c:dLbls>
          <c:cat>
            <c:strRef>
              <c:f>'9'!$K$50:$K$53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'9'!$M$50:$M$53</c:f>
              <c:numCache>
                <c:formatCode>General</c:formatCode>
                <c:ptCount val="4"/>
                <c:pt idx="0">
                  <c:v>144</c:v>
                </c:pt>
                <c:pt idx="1">
                  <c:v>165</c:v>
                </c:pt>
                <c:pt idx="2">
                  <c:v>24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'9'!$N$49</c:f>
              <c:strCache>
                <c:ptCount val="1"/>
                <c:pt idx="0">
                  <c:v>2015.IX</c:v>
                </c:pt>
              </c:strCache>
            </c:strRef>
          </c:tx>
          <c:dLbls>
            <c:showVal val="1"/>
          </c:dLbls>
          <c:cat>
            <c:strRef>
              <c:f>'9'!$K$50:$K$53</c:f>
              <c:strCache>
                <c:ptCount val="4"/>
                <c:pt idx="0">
                  <c:v>Хөнгөн хэрэг </c:v>
                </c:pt>
                <c:pt idx="1">
                  <c:v>Хүндэвтэр хэрэг </c:v>
                </c:pt>
                <c:pt idx="2">
                  <c:v>Хүнд хэрэг </c:v>
                </c:pt>
                <c:pt idx="3">
                  <c:v>Онц хүнд хэрэг</c:v>
                </c:pt>
              </c:strCache>
            </c:strRef>
          </c:cat>
          <c:val>
            <c:numRef>
              <c:f>'9'!$N$50:$N$53</c:f>
              <c:numCache>
                <c:formatCode>General</c:formatCode>
                <c:ptCount val="4"/>
                <c:pt idx="0">
                  <c:v>115</c:v>
                </c:pt>
                <c:pt idx="1">
                  <c:v>117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</c:ser>
        <c:shape val="cone"/>
        <c:axId val="73004928"/>
        <c:axId val="73006464"/>
        <c:axId val="0"/>
      </c:bar3DChart>
      <c:catAx>
        <c:axId val="73004928"/>
        <c:scaling>
          <c:orientation val="minMax"/>
        </c:scaling>
        <c:axPos val="b"/>
        <c:tickLblPos val="nextTo"/>
        <c:crossAx val="73006464"/>
        <c:crosses val="autoZero"/>
        <c:auto val="1"/>
        <c:lblAlgn val="ctr"/>
        <c:lblOffset val="100"/>
      </c:catAx>
      <c:valAx>
        <c:axId val="73006464"/>
        <c:scaling>
          <c:orientation val="minMax"/>
        </c:scaling>
        <c:axPos val="l"/>
        <c:numFmt formatCode="General" sourceLinked="1"/>
        <c:tickLblPos val="nextTo"/>
        <c:crossAx val="730049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'9'!$K$72</c:f>
              <c:strCache>
                <c:ptCount val="1"/>
                <c:pt idx="0">
                  <c:v>Нийт учирсан хохирол, сая төг</c:v>
                </c:pt>
              </c:strCache>
            </c:strRef>
          </c:tx>
          <c:dLbls>
            <c:showVal val="1"/>
          </c:dLbls>
          <c:cat>
            <c:strRef>
              <c:f>'9'!$L$71:$N$71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'9'!$L$72:$N$72</c:f>
              <c:numCache>
                <c:formatCode>General</c:formatCode>
                <c:ptCount val="3"/>
                <c:pt idx="0">
                  <c:v>482.6</c:v>
                </c:pt>
                <c:pt idx="1">
                  <c:v>396.5</c:v>
                </c:pt>
                <c:pt idx="2">
                  <c:v>335.9</c:v>
                </c:pt>
              </c:numCache>
            </c:numRef>
          </c:val>
        </c:ser>
        <c:ser>
          <c:idx val="1"/>
          <c:order val="1"/>
          <c:tx>
            <c:strRef>
              <c:f>'9'!$K$73</c:f>
              <c:strCache>
                <c:ptCount val="1"/>
                <c:pt idx="0">
                  <c:v>Нөхөн төлүүлсэн хохирол, сая төг</c:v>
                </c:pt>
              </c:strCache>
            </c:strRef>
          </c:tx>
          <c:dLbls>
            <c:showVal val="1"/>
          </c:dLbls>
          <c:cat>
            <c:strRef>
              <c:f>'9'!$L$71:$N$71</c:f>
              <c:strCache>
                <c:ptCount val="3"/>
                <c:pt idx="0">
                  <c:v>2013.IX</c:v>
                </c:pt>
                <c:pt idx="1">
                  <c:v>2014.IX</c:v>
                </c:pt>
                <c:pt idx="2">
                  <c:v>2015.IX</c:v>
                </c:pt>
              </c:strCache>
            </c:strRef>
          </c:cat>
          <c:val>
            <c:numRef>
              <c:f>'9'!$L$73:$N$73</c:f>
              <c:numCache>
                <c:formatCode>General</c:formatCode>
                <c:ptCount val="3"/>
                <c:pt idx="0">
                  <c:v>323.39999999999986</c:v>
                </c:pt>
                <c:pt idx="1">
                  <c:v>310.10000000000002</c:v>
                </c:pt>
                <c:pt idx="2">
                  <c:v>210.4</c:v>
                </c:pt>
              </c:numCache>
            </c:numRef>
          </c:val>
        </c:ser>
        <c:shape val="pyramid"/>
        <c:axId val="73049216"/>
        <c:axId val="73050752"/>
        <c:axId val="0"/>
      </c:bar3DChart>
      <c:catAx>
        <c:axId val="73049216"/>
        <c:scaling>
          <c:orientation val="minMax"/>
        </c:scaling>
        <c:axPos val="b"/>
        <c:tickLblPos val="nextTo"/>
        <c:crossAx val="73050752"/>
        <c:crosses val="autoZero"/>
        <c:auto val="1"/>
        <c:lblAlgn val="ctr"/>
        <c:lblOffset val="100"/>
      </c:catAx>
      <c:valAx>
        <c:axId val="73050752"/>
        <c:scaling>
          <c:orientation val="minMax"/>
        </c:scaling>
        <c:axPos val="l"/>
        <c:numFmt formatCode="General" sourceLinked="1"/>
        <c:tickLblPos val="nextTo"/>
        <c:crossAx val="7304921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173840769903776"/>
          <c:y val="7.4548702245552642E-2"/>
          <c:w val="0.69745734908136436"/>
          <c:h val="0.61023913677457031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'9'!$AH$32:$AH$51</c:f>
              <c:strCache>
                <c:ptCount val="20"/>
                <c:pt idx="0">
                  <c:v>Áàÿíõîíãîð</c:v>
                </c:pt>
                <c:pt idx="1">
                  <c:v>Áààöàãààí</c:v>
                </c:pt>
                <c:pt idx="2">
                  <c:v>Áàÿíáóëàã</c:v>
                </c:pt>
                <c:pt idx="3">
                  <c:v>Áàÿíãîâü</c:v>
                </c:pt>
                <c:pt idx="4">
                  <c:v>Áàÿíëèã</c:v>
                </c:pt>
                <c:pt idx="5">
                  <c:v>Áàÿí-Îâîî</c:v>
                </c:pt>
                <c:pt idx="6">
                  <c:v>Áàÿí-ªíäºð</c:v>
                </c:pt>
                <c:pt idx="7">
                  <c:v>Áàÿíöàãààí</c:v>
                </c:pt>
                <c:pt idx="8">
                  <c:v>Áîãä</c:v>
                </c:pt>
                <c:pt idx="9">
                  <c:v>Áºìáºãºð</c:v>
                </c:pt>
                <c:pt idx="10">
                  <c:v>Áóóöàãààí</c:v>
                </c:pt>
                <c:pt idx="11">
                  <c:v>Ãàëóóò</c:v>
                </c:pt>
                <c:pt idx="12">
                  <c:v>Ãóðâàíáóëàã</c:v>
                </c:pt>
                <c:pt idx="13">
                  <c:v>Æàðãàëàíò</c:v>
                </c:pt>
                <c:pt idx="14">
                  <c:v>Æèíñò</c:v>
                </c:pt>
                <c:pt idx="15">
                  <c:v>Çàã</c:v>
                </c:pt>
                <c:pt idx="16">
                  <c:v>ªëçèéò</c:v>
                </c:pt>
                <c:pt idx="17">
                  <c:v>Õ¿ðýýìàðàë</c:v>
                </c:pt>
                <c:pt idx="18">
                  <c:v>Øèíýæèíñò</c:v>
                </c:pt>
                <c:pt idx="19">
                  <c:v>Ýðäýíýöîãò</c:v>
                </c:pt>
              </c:strCache>
            </c:strRef>
          </c:cat>
          <c:val>
            <c:numRef>
              <c:f>'9'!$AI$32:$AI$51</c:f>
              <c:numCache>
                <c:formatCode>General</c:formatCode>
                <c:ptCount val="20"/>
                <c:pt idx="0">
                  <c:v>1789</c:v>
                </c:pt>
                <c:pt idx="1">
                  <c:v>889</c:v>
                </c:pt>
                <c:pt idx="2">
                  <c:v>540</c:v>
                </c:pt>
                <c:pt idx="3">
                  <c:v>1741</c:v>
                </c:pt>
                <c:pt idx="4">
                  <c:v>937</c:v>
                </c:pt>
                <c:pt idx="5">
                  <c:v>6731</c:v>
                </c:pt>
                <c:pt idx="6">
                  <c:v>273</c:v>
                </c:pt>
                <c:pt idx="7">
                  <c:v>79</c:v>
                </c:pt>
                <c:pt idx="8">
                  <c:v>1418</c:v>
                </c:pt>
                <c:pt idx="9">
                  <c:v>433</c:v>
                </c:pt>
                <c:pt idx="10">
                  <c:v>2310</c:v>
                </c:pt>
                <c:pt idx="11">
                  <c:v>833</c:v>
                </c:pt>
                <c:pt idx="12">
                  <c:v>514</c:v>
                </c:pt>
                <c:pt idx="13">
                  <c:v>313</c:v>
                </c:pt>
                <c:pt idx="14">
                  <c:v>16194</c:v>
                </c:pt>
                <c:pt idx="15">
                  <c:v>538</c:v>
                </c:pt>
                <c:pt idx="16">
                  <c:v>12220</c:v>
                </c:pt>
                <c:pt idx="17">
                  <c:v>2610</c:v>
                </c:pt>
                <c:pt idx="18">
                  <c:v>6</c:v>
                </c:pt>
                <c:pt idx="19">
                  <c:v>3106</c:v>
                </c:pt>
              </c:numCache>
            </c:numRef>
          </c:val>
        </c:ser>
        <c:axId val="73071232"/>
        <c:axId val="73281920"/>
      </c:barChart>
      <c:catAx>
        <c:axId val="730712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 Mon" pitchFamily="34" charset="0"/>
              </a:defRPr>
            </a:pPr>
            <a:endParaRPr lang="en-US"/>
          </a:p>
        </c:txPr>
        <c:crossAx val="73281920"/>
        <c:crosses val="autoZero"/>
        <c:auto val="1"/>
        <c:lblAlgn val="ctr"/>
        <c:lblOffset val="100"/>
      </c:catAx>
      <c:valAx>
        <c:axId val="73281920"/>
        <c:scaling>
          <c:orientation val="minMax"/>
        </c:scaling>
        <c:axPos val="l"/>
        <c:numFmt formatCode="General" sourceLinked="1"/>
        <c:tickLblPos val="nextTo"/>
        <c:crossAx val="73071232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5CEB-C441-4846-A271-AD5C0EB1D8EC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24B5-F969-4D64-885F-94CB7DC28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BCC4C-C531-4213-B886-9923FF555CBE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C59B-3F92-4E70-BB19-F4991E2E3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0B161-4BB8-4E0E-BE40-C3849403957E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B4FA-1002-4738-8D3D-15D9DF635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028A-F856-47F1-8541-1EB1C70F7BBC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1560-1179-4C97-9EA7-36044E52D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8991-51A2-41B8-800E-EF5EA086DA56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10B9-943D-442E-95AF-D4F70BD2B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B7654-1CFC-495C-B388-0AECC9B1B7F6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969C2-65C3-4DCE-AF04-528750D9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5025-8117-4F72-9CB0-5162EDE99619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6ADA-6201-4BC8-B126-CE477FF02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4389-0D05-429D-A3B6-68DFDBFA38F6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99F-1151-463D-B4DA-52AFCECA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B1A55-2D58-44AC-9C97-4E45DB540E02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9F8A-1610-45E1-B93F-AA23F49C0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6FB1-64E6-400D-86A1-632CF19A19E6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4CAE-56E6-4580-B0FD-FDB745B4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31A5-45A7-4D1D-A02C-2D84F725370F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955-E3C0-407B-A8FF-606B04837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6D529C-72C0-41C7-BA99-590E24BC7BD0}" type="datetimeFigureOut">
              <a:rPr lang="en-US"/>
              <a:pPr>
                <a:defRPr/>
              </a:pPr>
              <a:t>2015-10-13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759E6A-A79B-4B22-BA8B-C60D39529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Ganbayar\Desktop\19_Hovd dem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2013 bagiin darga surgalt\3_Bayanhongor dem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0325"/>
            <a:ext cx="9144000" cy="67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57290" y="714375"/>
            <a:ext cx="7343798" cy="528639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mn-MN" sz="3600" b="1" dirty="0" smtClean="0"/>
              <a:t>БАЯНХОНГОР АЙМГИЙН СТАТИСТИКИЙН ХЭЛТЭС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НИЙГЭМ ЭДИЙН </a:t>
            </a:r>
            <a:br>
              <a:rPr lang="mn-MN" sz="3600" b="1" dirty="0" smtClean="0"/>
            </a:br>
            <a:r>
              <a:rPr lang="mn-MN" sz="3600" b="1" dirty="0" smtClean="0"/>
              <a:t>ЗАСГИЙН БАЙДАЛ </a:t>
            </a:r>
            <a:br>
              <a:rPr lang="mn-MN" sz="3600" b="1" dirty="0" smtClean="0"/>
            </a:br>
            <a:r>
              <a:rPr lang="mn-MN" sz="3600" b="1" dirty="0" smtClean="0"/>
              <a:t/>
            </a:r>
            <a:br>
              <a:rPr lang="mn-MN" sz="3600" b="1" dirty="0" smtClean="0"/>
            </a:br>
            <a:r>
              <a:rPr lang="mn-MN" sz="3600" b="1" dirty="0" smtClean="0"/>
              <a:t>201</a:t>
            </a:r>
            <a:r>
              <a:rPr lang="en-US" sz="3600" b="1" dirty="0" smtClean="0"/>
              <a:t>5</a:t>
            </a:r>
            <a:r>
              <a:rPr lang="mn-MN" sz="3600" b="1" dirty="0" smtClean="0"/>
              <a:t> ОНЫ ЭХНИЙ </a:t>
            </a:r>
            <a:r>
              <a:rPr lang="en-US" sz="3600" b="1" dirty="0" smtClean="0"/>
              <a:t>9</a:t>
            </a:r>
            <a:r>
              <a:rPr lang="mn-MN" sz="3600" b="1" dirty="0" smtClean="0"/>
              <a:t> САР </a:t>
            </a:r>
            <a:br>
              <a:rPr lang="mn-MN" sz="3600" b="1" dirty="0" smtClean="0"/>
            </a:br>
            <a:r>
              <a:rPr lang="mn-MN" sz="3600" b="1" dirty="0" smtClean="0"/>
              <a:t>ХЭВЛЭЛИЙН БАГА ХУРАЛ</a:t>
            </a:r>
            <a:endParaRPr lang="en-US" sz="3600" b="1" dirty="0" smtClean="0"/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1500188" y="714375"/>
            <a:ext cx="7358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543824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ТОМ МАЛЫН ЗҮЙ БУС ХОРОГДОЛ</a:t>
            </a:r>
            <a:r>
              <a:rPr lang="en-US" sz="2000" b="1" dirty="0" smtClean="0"/>
              <a:t> 2015.IX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mn-MN" sz="2000" b="1" dirty="0" smtClean="0"/>
              <a:t>/толгойн тоогоор/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1643050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85794"/>
            <a:ext cx="742955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БОЙЖУУЛСАН ТӨЛ, МЯН.ТОЛ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142976" y="1428736"/>
          <a:ext cx="742955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142976" y="714356"/>
            <a:ext cx="754382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 smtClean="0"/>
              <a:t>ТӨЛИЙН ХОРОГДОЛ</a:t>
            </a:r>
            <a:r>
              <a:rPr lang="en-US" sz="2000" b="1" dirty="0" smtClean="0"/>
              <a:t> /2015 </a:t>
            </a:r>
            <a:r>
              <a:rPr lang="mn-MN" sz="2000" b="1" dirty="0" smtClean="0"/>
              <a:t>оны 0</a:t>
            </a:r>
            <a:r>
              <a:rPr lang="en-US" sz="2000" b="1" dirty="0" smtClean="0"/>
              <a:t>9</a:t>
            </a:r>
            <a:r>
              <a:rPr lang="mn-MN" sz="2000" b="1" dirty="0" smtClean="0"/>
              <a:t> сар/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4412" y="1357311"/>
          <a:ext cx="7500990" cy="5070208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  <a:gridCol w="1071570"/>
                <a:gridCol w="1071570"/>
                <a:gridCol w="1071570"/>
                <a:gridCol w="1071570"/>
                <a:gridCol w="1071570"/>
              </a:tblGrid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Хорогдсон төл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Бүгд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Ботго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Унага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Тугал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Хурга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Ишиг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2095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7425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5678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1697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2433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2651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2492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3936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3617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451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11086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1958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1531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2344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AGKornelia Mo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1028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151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Дүн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49470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87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993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10116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GKornelia Mon"/>
                        </a:rPr>
                        <a:t>37054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500166" y="785794"/>
            <a:ext cx="6929486" cy="63184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b="1" dirty="0" smtClean="0"/>
              <a:t>Хураасан ургац /тн/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85852" y="1571612"/>
          <a:ext cx="721523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1539" y="2830511"/>
            <a:ext cx="75724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ХЭРЭГЛЭЭНИЙ ҮНЭ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2976" y="857232"/>
            <a:ext cx="7358114" cy="67710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Аймгийн хэрэглээний үнийн индексийн 9 дугаар сарын өөрчлөлт</a:t>
            </a:r>
          </a:p>
          <a:p>
            <a:pPr algn="ctr"/>
            <a:r>
              <a:rPr lang="mn-MN" b="1" dirty="0" smtClean="0"/>
              <a:t>/ </a:t>
            </a:r>
            <a:r>
              <a:rPr lang="mn-MN" sz="2000" b="1" dirty="0" smtClean="0"/>
              <a:t>бүлгээр</a:t>
            </a:r>
            <a:r>
              <a:rPr lang="mn-MN" b="1" dirty="0" smtClean="0"/>
              <a:t>, хувиар /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142976" y="1785926"/>
          <a:ext cx="7429552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85852" y="857233"/>
            <a:ext cx="721523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mn-MN" b="1" dirty="0" smtClean="0"/>
              <a:t>Гол нэр төрлийн барааны үнэ </a:t>
            </a:r>
            <a:r>
              <a:rPr lang="mn-MN" b="1" i="1" dirty="0" smtClean="0"/>
              <a:t>/өнгөрсөн онтой харьцуулсанаар /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214942" y="1714488"/>
          <a:ext cx="32861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214414" y="1714488"/>
          <a:ext cx="385765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2071678"/>
            <a:ext cx="72152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n-MN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ТАТВАРЫН ОРЛОГО, </a:t>
            </a:r>
          </a:p>
          <a:p>
            <a:pPr algn="ctr"/>
            <a:r>
              <a:rPr lang="mn-MN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БАНКНЫ ҮЗҮҮЛЭЛТ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928671"/>
            <a:ext cx="6929486" cy="7140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20" b="1" dirty="0" smtClean="0"/>
              <a:t>Төсвийн орлого, жил бүрийн эхний </a:t>
            </a:r>
            <a:r>
              <a:rPr lang="mn-MN" sz="2020" b="1" dirty="0" smtClean="0"/>
              <a:t>9</a:t>
            </a:r>
            <a:endParaRPr lang="ru-RU" sz="2020" b="1" dirty="0" smtClean="0"/>
          </a:p>
          <a:p>
            <a:pPr algn="ctr"/>
            <a:r>
              <a:rPr lang="mn-MN" sz="2020" b="1" dirty="0" smtClean="0"/>
              <a:t>сарын байдлаар</a:t>
            </a:r>
            <a:endParaRPr lang="en-US" sz="202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357290" y="1785926"/>
          <a:ext cx="7000924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4414" y="785794"/>
            <a:ext cx="7215238" cy="8572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ХАДГАЛАМЖ, ЗЭЭЛИЙН ҮЗҮҮЛЭЛТҮҮД, ЖИЛ БҮРИЙН</a:t>
            </a:r>
            <a:br>
              <a:rPr lang="mn-MN" sz="2400" b="1" dirty="0" smtClean="0"/>
            </a:br>
            <a:r>
              <a:rPr lang="mn-MN" sz="2400" b="1" dirty="0" smtClean="0"/>
              <a:t>ЭХНИЙ 9 САРЫН БАЙДЛААР</a:t>
            </a:r>
            <a:endParaRPr lang="en-US" sz="2400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214414" y="1785926"/>
          <a:ext cx="7358114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80000"/>
              <a:defRPr/>
            </a:pPr>
            <a:r>
              <a:rPr lang="mn-MN" sz="2000" b="1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ХҮН АМ, НИЙГМИЙН ҮЗҮҮЛЭЛТ – Эрүүл мэнд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786190"/>
            <a:ext cx="457222" cy="4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1357258" y="4000504"/>
            <a:ext cx="7429584" cy="1588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09586" y="2676901"/>
            <a:ext cx="2643983" cy="4775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86380" y="1214422"/>
          <a:ext cx="3500462" cy="1000132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Нялхасын эндэгдэл 1000 амьд төрөлтөд 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оны эхний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r>
                        <a:rPr lang="mn-MN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mn-MN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сарын байдлаар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endParaRPr lang="mn-MN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1071538" y="1285860"/>
          <a:ext cx="378621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5000628" y="1714488"/>
          <a:ext cx="392909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285852" y="4143380"/>
          <a:ext cx="750099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85852" y="1142984"/>
            <a:ext cx="7072362" cy="3357586"/>
          </a:xfrm>
        </p:spPr>
        <p:txBody>
          <a:bodyPr/>
          <a:lstStyle/>
          <a:p>
            <a:r>
              <a:rPr lang="mn-MN" b="1" dirty="0" smtClean="0"/>
              <a:t>АЖ ҮЙЛДВЭРИЙН САЛБАРЫН</a:t>
            </a:r>
            <a:br>
              <a:rPr lang="mn-MN" b="1" dirty="0" smtClean="0"/>
            </a:br>
            <a:r>
              <a:rPr lang="mn-MN" b="1" dirty="0" smtClean="0"/>
              <a:t>ҮЗҮҮЛЭЛТ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/>
          <a:lstStyle/>
          <a:p>
            <a:r>
              <a:rPr lang="mn-MN" sz="2400" b="1" dirty="0" smtClean="0"/>
              <a:t>Аж үйлдвэрийн салбарын үйлдвэрлэлт /сая.төг/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00100" y="3429001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b="1" dirty="0" smtClean="0"/>
              <a:t>Гол нэр төрлийн бүтээгдэхүүн үйлдвэрлэлт /биет</a:t>
            </a:r>
            <a:r>
              <a:rPr lang="en-US" b="1" dirty="0" smtClean="0"/>
              <a:t>  </a:t>
            </a:r>
            <a:r>
              <a:rPr lang="mn-MN" b="1" dirty="0" smtClean="0"/>
              <a:t>хэмжээ/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42976" y="3786190"/>
          <a:ext cx="735811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1142976" y="1214422"/>
          <a:ext cx="7429552" cy="228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71538" y="571480"/>
            <a:ext cx="7615262" cy="84615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800" b="1" dirty="0" smtClean="0"/>
              <a:t>НИЙГМИЙН ҮЗҮҮЛЭЛТҮҮД - хөдөлмөр</a:t>
            </a:r>
            <a:br>
              <a:rPr lang="mn-MN" sz="2800" b="1" dirty="0" smtClean="0"/>
            </a:br>
            <a:r>
              <a:rPr lang="mn-MN" sz="2800" b="1" dirty="0" smtClean="0"/>
              <a:t>эрхлэлт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57224" y="1643051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1600" b="1" dirty="0" smtClean="0"/>
              <a:t>Хөдөлмөрийн хэлтэст бүртгэлтэй ажилгүйчүүд болон,</a:t>
            </a:r>
          </a:p>
          <a:p>
            <a:r>
              <a:rPr lang="mn-MN" sz="1600" b="1" dirty="0" smtClean="0"/>
              <a:t> зуучлагдаж </a:t>
            </a:r>
            <a:r>
              <a:rPr lang="ru-RU" sz="1600" b="1" dirty="0" smtClean="0"/>
              <a:t>ажилд орсон иргэд, </a:t>
            </a:r>
            <a:r>
              <a:rPr lang="mn-MN" sz="1600" b="1" dirty="0" smtClean="0"/>
              <a:t>2013, 2014</a:t>
            </a:r>
            <a:r>
              <a:rPr lang="en-US" sz="1600" b="1" dirty="0" smtClean="0"/>
              <a:t>, 2015</a:t>
            </a:r>
            <a:r>
              <a:rPr lang="ru-RU" sz="1600" b="1" dirty="0" smtClean="0"/>
              <a:t> эхний </a:t>
            </a:r>
            <a:r>
              <a:rPr lang="en-US" sz="1600" b="1" dirty="0" smtClean="0"/>
              <a:t>9</a:t>
            </a:r>
            <a:r>
              <a:rPr lang="ru-RU" sz="1600" b="1" dirty="0" smtClean="0"/>
              <a:t> сарын байдлаар</a:t>
            </a:r>
            <a:endParaRPr lang="en-US" sz="1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42976" y="2357430"/>
          <a:ext cx="750099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286676" cy="92869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mn-MN" sz="2400" b="1" dirty="0" smtClean="0"/>
              <a:t>НИЙГМИЙН ҮЗҮҮЛЭЛТҮҮД  -  ШИНЭ</a:t>
            </a:r>
            <a:br>
              <a:rPr lang="mn-MN" sz="2400" b="1" dirty="0" smtClean="0"/>
            </a:br>
            <a:r>
              <a:rPr lang="mn-MN" sz="2400" b="1" dirty="0" smtClean="0"/>
              <a:t>АЖЛЫН БАЙР</a:t>
            </a:r>
            <a:endParaRPr lang="en-US" sz="2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142976" y="1785926"/>
          <a:ext cx="750099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ЭХНИЙ</a:t>
            </a:r>
            <a:br>
              <a:rPr lang="mn-MN" sz="2000" b="1" dirty="0" smtClean="0"/>
            </a:br>
            <a:r>
              <a:rPr lang="en-US" sz="2000" b="1" dirty="0" smtClean="0"/>
              <a:t>9</a:t>
            </a:r>
            <a:r>
              <a:rPr lang="mn-MN" sz="2000" b="1" dirty="0" smtClean="0"/>
              <a:t> САРЫН БАЙДЛААР БҮРТГҮҮЛСЭН ГЭМТ ХЭРЭГ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1643050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</a:t>
            </a:r>
            <a:br>
              <a:rPr lang="en-US" sz="2000" b="1" dirty="0" smtClean="0"/>
            </a:br>
            <a:r>
              <a:rPr lang="en-US" sz="2000" b="1" dirty="0" smtClean="0"/>
              <a:t>   </a:t>
            </a:r>
            <a:r>
              <a:rPr lang="mn-MN" sz="2000" b="1" dirty="0" smtClean="0"/>
              <a:t>ГЭМТ</a:t>
            </a:r>
            <a:r>
              <a:rPr lang="en-US" sz="2000" b="1" dirty="0" smtClean="0"/>
              <a:t>  </a:t>
            </a:r>
            <a:r>
              <a:rPr lang="mn-MN" sz="2000" b="1" dirty="0" smtClean="0"/>
              <a:t>ХЭРЭГ, ТӨРЛӨӨР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142976" y="1643050"/>
          <a:ext cx="757242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71538" y="714356"/>
            <a:ext cx="7615262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mn-MN" sz="2000" b="1" dirty="0" smtClean="0"/>
              <a:t>НИЙГМИЙН ҮЗҮҮЛЭЛТҮҮД</a:t>
            </a:r>
            <a:r>
              <a:rPr lang="en-US" sz="2000" b="1" dirty="0" smtClean="0"/>
              <a:t>  -  </a:t>
            </a:r>
            <a:r>
              <a:rPr lang="mn-MN" sz="2000" b="1" dirty="0" smtClean="0"/>
              <a:t>ГЭМТ</a:t>
            </a:r>
            <a:br>
              <a:rPr lang="mn-MN" sz="2000" b="1" dirty="0" smtClean="0"/>
            </a:br>
            <a:r>
              <a:rPr lang="mn-MN" sz="2000" b="1" dirty="0" smtClean="0"/>
              <a:t>ХЭРГИЙН УЛМААС УЧИРСАН ХОХИРОЛ, САЯ ТӨГРӨГ</a:t>
            </a:r>
            <a:endParaRPr lang="mn-MN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071538" y="1571612"/>
          <a:ext cx="764386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71604" y="2071678"/>
            <a:ext cx="62865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Хөдөө аж ахуйн</a:t>
            </a:r>
          </a:p>
          <a:p>
            <a:pPr algn="ctr"/>
            <a:r>
              <a:rPr lang="mn-M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САЛБАРЫН </a:t>
            </a:r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Зарим </a:t>
            </a:r>
          </a:p>
          <a:p>
            <a:pPr algn="ctr"/>
            <a:r>
              <a:rPr lang="mn-MN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үзүүлэлтүүд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472386" cy="5715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ТОМ МАЛЫН ЗҮЙ БУС ХОРОГДОЛ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4416" y="1357292"/>
          <a:ext cx="7429549" cy="5000665"/>
        </p:xfrm>
        <a:graphic>
          <a:graphicData uri="http://schemas.openxmlformats.org/drawingml/2006/table">
            <a:tbl>
              <a:tblPr/>
              <a:tblGrid>
                <a:gridCol w="1439385"/>
                <a:gridCol w="1337609"/>
                <a:gridCol w="930511"/>
                <a:gridCol w="930511"/>
                <a:gridCol w="930511"/>
                <a:gridCol w="930511"/>
                <a:gridCol w="930511"/>
              </a:tblGrid>
              <a:tr h="227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Ñóìûí íýð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DB4E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Хорогдсон том мал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mn-MN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Хорогдсон хээлтэгч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2015.IX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Áàÿíõîíãîð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3266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608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Áààöàãààí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185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315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Áàÿíãîâü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1741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Áàÿíëèã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955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937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Áàÿí-Îâîî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4284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6731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518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Áàÿí-ªíäºð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633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443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Áàÿíöàãààí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Áîãä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701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103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Áºìáºãºð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322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433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Áóóöàãààí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2232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19005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3652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326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Ãàëóóò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4730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Ãóðâàíáóëàã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362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208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Æàðãàëàíò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4418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538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16194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2105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Çàã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538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ªëçèéò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12200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6313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2871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Õ¿ðýýìàðàë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847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1631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2610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Øèíýæèíñò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227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69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Ýðäýíýöîãò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15854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2883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3106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859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GKornelia Mon"/>
                        </a:rPr>
                        <a:t>357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Ä¯Í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53281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41982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53474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GBengaly Mon"/>
                        </a:rPr>
                        <a:t>6274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 Mon"/>
                        </a:rPr>
                        <a:t>7609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GBengaly Mon"/>
                        </a:rPr>
                        <a:t>8483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460</Words>
  <Application>Microsoft Office PowerPoint</Application>
  <PresentationFormat>On-screen Show (4:3)</PresentationFormat>
  <Paragraphs>318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БАЯНХОНГОР АЙМГИЙН СТАТИСТИКИЙН ХЭЛТЭС  НИЙГЭМ ЭДИЙН  ЗАСГИЙН БАЙДАЛ   2015 ОНЫ ЭХНИЙ 9 САР  ХЭВЛЭЛИЙН БАГА ХУРАЛ</vt:lpstr>
      <vt:lpstr>ХҮН АМ, НИЙГМИЙН ҮЗҮҮЛЭЛТ – Эрүүл мэнд</vt:lpstr>
      <vt:lpstr>НИЙГМИЙН ҮЗҮҮЛЭЛТҮҮД - хөдөлмөр эрхлэлт</vt:lpstr>
      <vt:lpstr>НИЙГМИЙН ҮЗҮҮЛЭЛТҮҮД  -  ШИНЭ АЖЛЫН БАЙР</vt:lpstr>
      <vt:lpstr>НИЙГМИЙН ҮЗҮҮЛЭЛТҮҮД  -  ЭХНИЙ 9 САРЫН БАЙДЛААР БҮРТГҮҮЛСЭН ГЭМТ ХЭРЭГ</vt:lpstr>
      <vt:lpstr>НИЙГМИЙН ҮЗҮҮЛЭЛТҮҮД  -     ГЭМТ  ХЭРЭГ, ТӨРЛӨӨР</vt:lpstr>
      <vt:lpstr>НИЙГМИЙН ҮЗҮҮЛЭЛТҮҮД  -  ГЭМТ ХЭРГИЙН УЛМААС УЧИРСАН ХОХИРОЛ, САЯ ТӨГРӨГ</vt:lpstr>
      <vt:lpstr>Slide 8</vt:lpstr>
      <vt:lpstr>ТОМ МАЛЫН ЗҮЙ БУС ХОРОГДОЛ</vt:lpstr>
      <vt:lpstr>ТОМ МАЛЫН ЗҮЙ БУС ХОРОГДОЛ 2015.IX /толгойн тоогоор/</vt:lpstr>
      <vt:lpstr>БОЙЖУУЛСАН ТӨЛ, МЯН.ТОЛ</vt:lpstr>
      <vt:lpstr>ТӨЛИЙН ХОРОГДОЛ /2015 оны 09 сар/</vt:lpstr>
      <vt:lpstr>Хураасан ургац /тн/</vt:lpstr>
      <vt:lpstr>Slide 14</vt:lpstr>
      <vt:lpstr>Slide 15</vt:lpstr>
      <vt:lpstr>Slide 16</vt:lpstr>
      <vt:lpstr>Slide 17</vt:lpstr>
      <vt:lpstr>Slide 18</vt:lpstr>
      <vt:lpstr>ХАДГАЛАМЖ, ЗЭЭЛИЙН ҮЗҮҮЛЭЛТҮҮД, ЖИЛ БҮРИЙН ЭХНИЙ 9 САРЫН БАЙДЛААР</vt:lpstr>
      <vt:lpstr>АЖ ҮЙЛДВЭРИЙН САЛБАРЫН ҮЗҮҮЛЭЛТ</vt:lpstr>
      <vt:lpstr>Аж үйлдвэрийн салбарын үйлдвэрлэлт /сая.төг/</vt:lpstr>
    </vt:vector>
  </TitlesOfParts>
  <Company>statistik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erdenesyren</dc:creator>
  <cp:lastModifiedBy>User</cp:lastModifiedBy>
  <cp:revision>163</cp:revision>
  <dcterms:created xsi:type="dcterms:W3CDTF">2007-01-14T19:26:04Z</dcterms:created>
  <dcterms:modified xsi:type="dcterms:W3CDTF">2015-10-13T08:56:38Z</dcterms:modified>
</cp:coreProperties>
</file>